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xls" ContentType="application/vnd.ms-exce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2" r:id="rId6"/>
    <p:sldId id="263" r:id="rId7"/>
    <p:sldId id="266" r:id="rId8"/>
    <p:sldId id="267" r:id="rId9"/>
    <p:sldId id="269" r:id="rId10"/>
    <p:sldId id="271" r:id="rId11"/>
    <p:sldId id="273" r:id="rId12"/>
    <p:sldId id="274" r:id="rId13"/>
    <p:sldId id="272" r:id="rId14"/>
    <p:sldId id="275" r:id="rId15"/>
    <p:sldId id="276" r:id="rId16"/>
    <p:sldId id="277"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74" d="100"/>
          <a:sy n="74" d="100"/>
        </p:scale>
        <p:origin x="-1038"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3B4979F-80C3-41FF-ABE9-2874D867ABC8}" type="datetimeFigureOut">
              <a:rPr lang="en-US" smtClean="0"/>
              <a:t>6/13/2012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673065-55BF-4C05-BB30-D4053BA811B0}"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B4979F-80C3-41FF-ABE9-2874D867ABC8}" type="datetimeFigureOut">
              <a:rPr lang="en-US" smtClean="0"/>
              <a:t>6/13/2012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673065-55BF-4C05-BB30-D4053BA811B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B4979F-80C3-41FF-ABE9-2874D867ABC8}" type="datetimeFigureOut">
              <a:rPr lang="en-US" smtClean="0"/>
              <a:t>6/13/2012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673065-55BF-4C05-BB30-D4053BA811B0}"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3B4979F-80C3-41FF-ABE9-2874D867ABC8}" type="datetimeFigureOut">
              <a:rPr lang="en-US" smtClean="0"/>
              <a:t>6/13/2012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673065-55BF-4C05-BB30-D4053BA811B0}"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3B4979F-80C3-41FF-ABE9-2874D867ABC8}" type="datetimeFigureOut">
              <a:rPr lang="en-US" smtClean="0"/>
              <a:t>6/13/2012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673065-55BF-4C05-BB30-D4053BA811B0}"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3B4979F-80C3-41FF-ABE9-2874D867ABC8}" type="datetimeFigureOut">
              <a:rPr lang="en-US" smtClean="0"/>
              <a:t>6/13/2012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673065-55BF-4C05-BB30-D4053BA811B0}"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3B4979F-80C3-41FF-ABE9-2874D867ABC8}" type="datetimeFigureOut">
              <a:rPr lang="en-US" smtClean="0"/>
              <a:t>6/13/2012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5673065-55BF-4C05-BB30-D4053BA811B0}"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3B4979F-80C3-41FF-ABE9-2874D867ABC8}" type="datetimeFigureOut">
              <a:rPr lang="en-US" smtClean="0"/>
              <a:t>6/13/2012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5673065-55BF-4C05-BB30-D4053BA811B0}"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B4979F-80C3-41FF-ABE9-2874D867ABC8}" type="datetimeFigureOut">
              <a:rPr lang="en-US" smtClean="0"/>
              <a:t>6/13/2012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5673065-55BF-4C05-BB30-D4053BA811B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3B4979F-80C3-41FF-ABE9-2874D867ABC8}" type="datetimeFigureOut">
              <a:rPr lang="en-US" smtClean="0"/>
              <a:t>6/13/2012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673065-55BF-4C05-BB30-D4053BA811B0}"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3B4979F-80C3-41FF-ABE9-2874D867ABC8}" type="datetimeFigureOut">
              <a:rPr lang="en-US" smtClean="0"/>
              <a:t>6/13/2012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673065-55BF-4C05-BB30-D4053BA811B0}"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3B4979F-80C3-41FF-ABE9-2874D867ABC8}" type="datetimeFigureOut">
              <a:rPr lang="en-US" smtClean="0"/>
              <a:t>6/13/2012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5673065-55BF-4C05-BB30-D4053BA811B0}"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oleObject" Target="../embeddings/Microsoft_Office_Excel_97-2003_Worksheet1.xls"/><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8.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76401"/>
            <a:ext cx="7772400" cy="1924050"/>
          </a:xfrm>
        </p:spPr>
        <p:txBody>
          <a:bodyPr>
            <a:normAutofit fontScale="90000"/>
          </a:bodyPr>
          <a:lstStyle/>
          <a:p>
            <a:r>
              <a:rPr lang="en-GB" b="1" dirty="0"/>
              <a:t>Poverty Identification and Definition </a:t>
            </a:r>
            <a:r>
              <a:rPr lang="en-GB" b="1" dirty="0" smtClean="0"/>
              <a:t/>
            </a:r>
            <a:br>
              <a:rPr lang="en-GB" b="1" dirty="0" smtClean="0"/>
            </a:br>
            <a:r>
              <a:rPr lang="en-GB" b="1" dirty="0"/>
              <a:t>in Mozambique and Vietnam</a:t>
            </a:r>
            <a:endParaRPr lang="en-US" dirty="0"/>
          </a:p>
        </p:txBody>
      </p:sp>
      <p:sp>
        <p:nvSpPr>
          <p:cNvPr id="3" name="Subtitle 2"/>
          <p:cNvSpPr>
            <a:spLocks noGrp="1"/>
          </p:cNvSpPr>
          <p:nvPr>
            <p:ph type="subTitle" idx="1"/>
          </p:nvPr>
        </p:nvSpPr>
        <p:spPr>
          <a:xfrm>
            <a:off x="1371600" y="4191000"/>
            <a:ext cx="6400800" cy="1752600"/>
          </a:xfrm>
        </p:spPr>
        <p:txBody>
          <a:bodyPr>
            <a:normAutofit lnSpcReduction="10000"/>
          </a:bodyPr>
          <a:lstStyle/>
          <a:p>
            <a:pPr algn="r"/>
            <a:r>
              <a:rPr lang="en-GB" sz="1800" b="1" dirty="0">
                <a:solidFill>
                  <a:schemeClr val="tx1"/>
                </a:solidFill>
                <a:latin typeface="Arial" pitchFamily="34" charset="0"/>
                <a:cs typeface="Arial" pitchFamily="34" charset="0"/>
              </a:rPr>
              <a:t>Pham Minh Thu (ILSSA)</a:t>
            </a:r>
            <a:endParaRPr lang="en-US" sz="1800" b="1" dirty="0">
              <a:solidFill>
                <a:schemeClr val="tx1"/>
              </a:solidFill>
              <a:latin typeface="Arial" pitchFamily="34" charset="0"/>
              <a:cs typeface="Arial" pitchFamily="34" charset="0"/>
            </a:endParaRPr>
          </a:p>
          <a:p>
            <a:pPr algn="r"/>
            <a:r>
              <a:rPr lang="en-GB" sz="1800" b="1" dirty="0" err="1">
                <a:solidFill>
                  <a:schemeClr val="tx1"/>
                </a:solidFill>
                <a:latin typeface="Arial" pitchFamily="34" charset="0"/>
                <a:cs typeface="Arial" pitchFamily="34" charset="0"/>
              </a:rPr>
              <a:t>Saide</a:t>
            </a:r>
            <a:r>
              <a:rPr lang="en-GB" sz="1800" b="1" dirty="0">
                <a:solidFill>
                  <a:schemeClr val="tx1"/>
                </a:solidFill>
                <a:latin typeface="Arial" pitchFamily="34" charset="0"/>
                <a:cs typeface="Arial" pitchFamily="34" charset="0"/>
              </a:rPr>
              <a:t> Dade (INE)</a:t>
            </a:r>
            <a:endParaRPr lang="en-US" sz="1800" b="1" dirty="0">
              <a:solidFill>
                <a:schemeClr val="tx1"/>
              </a:solidFill>
              <a:latin typeface="Arial" pitchFamily="34" charset="0"/>
              <a:cs typeface="Arial" pitchFamily="34" charset="0"/>
            </a:endParaRPr>
          </a:p>
          <a:p>
            <a:pPr algn="r"/>
            <a:r>
              <a:rPr lang="en-GB" sz="1800" b="1" dirty="0">
                <a:solidFill>
                  <a:schemeClr val="tx1"/>
                </a:solidFill>
                <a:latin typeface="Arial" pitchFamily="34" charset="0"/>
                <a:cs typeface="Arial" pitchFamily="34" charset="0"/>
              </a:rPr>
              <a:t>Lars </a:t>
            </a:r>
            <a:r>
              <a:rPr lang="en-GB" sz="1800" b="1" dirty="0" err="1">
                <a:solidFill>
                  <a:schemeClr val="tx1"/>
                </a:solidFill>
                <a:latin typeface="Arial" pitchFamily="34" charset="0"/>
                <a:cs typeface="Arial" pitchFamily="34" charset="0"/>
              </a:rPr>
              <a:t>Østerdal</a:t>
            </a:r>
            <a:r>
              <a:rPr lang="en-GB" sz="1800" b="1" dirty="0">
                <a:solidFill>
                  <a:schemeClr val="tx1"/>
                </a:solidFill>
                <a:latin typeface="Arial" pitchFamily="34" charset="0"/>
                <a:cs typeface="Arial" pitchFamily="34" charset="0"/>
              </a:rPr>
              <a:t> (</a:t>
            </a:r>
            <a:r>
              <a:rPr lang="en-GB" sz="1800" b="1" dirty="0" err="1">
                <a:solidFill>
                  <a:schemeClr val="tx1"/>
                </a:solidFill>
                <a:latin typeface="Arial" pitchFamily="34" charset="0"/>
                <a:cs typeface="Arial" pitchFamily="34" charset="0"/>
              </a:rPr>
              <a:t>UoC</a:t>
            </a:r>
            <a:r>
              <a:rPr lang="en-GB" sz="1800" b="1" dirty="0" smtClean="0">
                <a:solidFill>
                  <a:schemeClr val="tx1"/>
                </a:solidFill>
                <a:latin typeface="Arial" pitchFamily="34" charset="0"/>
                <a:cs typeface="Arial" pitchFamily="34" charset="0"/>
              </a:rPr>
              <a:t>)</a:t>
            </a:r>
          </a:p>
          <a:p>
            <a:endParaRPr lang="en-GB" sz="2200" b="1" dirty="0" smtClean="0">
              <a:solidFill>
                <a:schemeClr val="tx1"/>
              </a:solidFill>
              <a:latin typeface="Arial" pitchFamily="34" charset="0"/>
              <a:cs typeface="Arial" pitchFamily="34" charset="0"/>
            </a:endParaRPr>
          </a:p>
          <a:p>
            <a:r>
              <a:rPr lang="en-GB" sz="2200" b="1" dirty="0" smtClean="0">
                <a:solidFill>
                  <a:schemeClr val="tx1"/>
                </a:solidFill>
                <a:latin typeface="Arial" pitchFamily="34" charset="0"/>
                <a:cs typeface="Arial" pitchFamily="34" charset="0"/>
              </a:rPr>
              <a:t>Copenhagen , 6/2012</a:t>
            </a:r>
            <a:endParaRPr lang="en-US" sz="2200" b="1" dirty="0">
              <a:solidFill>
                <a:schemeClr val="tx1"/>
              </a:solidFill>
              <a:latin typeface="Arial" pitchFamily="34" charset="0"/>
              <a:cs typeface="Arial" pitchFamily="34" charset="0"/>
            </a:endParaRPr>
          </a:p>
          <a:p>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Poverty Policies</a:t>
            </a:r>
            <a:endParaRPr lang="en-US" dirty="0"/>
          </a:p>
        </p:txBody>
      </p:sp>
      <p:graphicFrame>
        <p:nvGraphicFramePr>
          <p:cNvPr id="4" name="Content Placeholder 3"/>
          <p:cNvGraphicFramePr>
            <a:graphicFrameLocks noGrp="1"/>
          </p:cNvGraphicFramePr>
          <p:nvPr>
            <p:ph idx="1"/>
          </p:nvPr>
        </p:nvGraphicFramePr>
        <p:xfrm>
          <a:off x="457200" y="1600200"/>
          <a:ext cx="8229600" cy="4419603"/>
        </p:xfrm>
        <a:graphic>
          <a:graphicData uri="http://schemas.openxmlformats.org/drawingml/2006/table">
            <a:tbl>
              <a:tblPr firstRow="1" bandRow="1">
                <a:tableStyleId>{5C22544A-7EE6-4342-B048-85BDC9FD1C3A}</a:tableStyleId>
              </a:tblPr>
              <a:tblGrid>
                <a:gridCol w="4114800"/>
                <a:gridCol w="4114800"/>
              </a:tblGrid>
              <a:tr h="491067">
                <a:tc>
                  <a:txBody>
                    <a:bodyPr/>
                    <a:lstStyle/>
                    <a:p>
                      <a:pPr>
                        <a:lnSpc>
                          <a:spcPct val="115000"/>
                        </a:lnSpc>
                        <a:spcAft>
                          <a:spcPts val="0"/>
                        </a:spcAft>
                      </a:pPr>
                      <a:r>
                        <a:rPr lang="en-GB" sz="1600" b="1" dirty="0">
                          <a:solidFill>
                            <a:srgbClr val="409A00"/>
                          </a:solidFill>
                          <a:latin typeface="Times New Roman"/>
                          <a:ea typeface="Times New Roman"/>
                          <a:cs typeface="Times New Roman"/>
                        </a:rPr>
                        <a:t>Production support in agriculture</a:t>
                      </a:r>
                      <a:endParaRPr lang="en-US" sz="1600" dirty="0">
                        <a:latin typeface="Calibri"/>
                        <a:ea typeface="Calibri"/>
                        <a:cs typeface="Times New Roman"/>
                      </a:endParaRPr>
                    </a:p>
                  </a:txBody>
                  <a:tcPr marL="68580" marR="68580" marT="0" marB="0"/>
                </a:tc>
                <a:tc>
                  <a:txBody>
                    <a:bodyPr/>
                    <a:lstStyle/>
                    <a:p>
                      <a:pPr>
                        <a:lnSpc>
                          <a:spcPct val="115000"/>
                        </a:lnSpc>
                        <a:spcAft>
                          <a:spcPts val="0"/>
                        </a:spcAft>
                      </a:pPr>
                      <a:r>
                        <a:rPr lang="en-GB" sz="1600" b="1">
                          <a:solidFill>
                            <a:srgbClr val="409A00"/>
                          </a:solidFill>
                          <a:latin typeface="Times New Roman"/>
                          <a:ea typeface="Times New Roman"/>
                          <a:cs typeface="Times New Roman"/>
                        </a:rPr>
                        <a:t>Infrastructure</a:t>
                      </a:r>
                      <a:endParaRPr lang="en-US" sz="1600">
                        <a:latin typeface="Calibri"/>
                        <a:ea typeface="Calibri"/>
                        <a:cs typeface="Times New Roman"/>
                      </a:endParaRPr>
                    </a:p>
                  </a:txBody>
                  <a:tcPr marL="68580" marR="68580" marT="0" marB="0"/>
                </a:tc>
              </a:tr>
              <a:tr h="491067">
                <a:tc>
                  <a:txBody>
                    <a:bodyPr/>
                    <a:lstStyle/>
                    <a:p>
                      <a:pPr>
                        <a:lnSpc>
                          <a:spcPct val="115000"/>
                        </a:lnSpc>
                        <a:spcAft>
                          <a:spcPts val="0"/>
                        </a:spcAft>
                      </a:pPr>
                      <a:r>
                        <a:rPr lang="en-GB" sz="1600" dirty="0">
                          <a:solidFill>
                            <a:srgbClr val="000000"/>
                          </a:solidFill>
                          <a:latin typeface="Times New Roman"/>
                          <a:ea typeface="Times New Roman"/>
                          <a:cs typeface="Times New Roman"/>
                        </a:rPr>
                        <a:t>• Extension support</a:t>
                      </a:r>
                      <a:endParaRPr lang="en-US" sz="1600" dirty="0">
                        <a:latin typeface="Calibri"/>
                        <a:ea typeface="Calibri"/>
                        <a:cs typeface="Times New Roman"/>
                      </a:endParaRPr>
                    </a:p>
                  </a:txBody>
                  <a:tcPr marL="68580" marR="68580" marT="0" marB="0"/>
                </a:tc>
                <a:tc>
                  <a:txBody>
                    <a:bodyPr/>
                    <a:lstStyle/>
                    <a:p>
                      <a:pPr>
                        <a:lnSpc>
                          <a:spcPct val="115000"/>
                        </a:lnSpc>
                        <a:spcAft>
                          <a:spcPts val="0"/>
                        </a:spcAft>
                      </a:pPr>
                      <a:r>
                        <a:rPr lang="en-GB" sz="1600">
                          <a:solidFill>
                            <a:srgbClr val="000000"/>
                          </a:solidFill>
                          <a:latin typeface="Times New Roman"/>
                          <a:ea typeface="Times New Roman"/>
                          <a:cs typeface="Times New Roman"/>
                        </a:rPr>
                        <a:t>• Various Infrastructure</a:t>
                      </a:r>
                      <a:endParaRPr lang="en-US" sz="1600">
                        <a:latin typeface="Calibri"/>
                        <a:ea typeface="Calibri"/>
                        <a:cs typeface="Times New Roman"/>
                      </a:endParaRPr>
                    </a:p>
                  </a:txBody>
                  <a:tcPr marL="68580" marR="68580" marT="0" marB="0"/>
                </a:tc>
              </a:tr>
              <a:tr h="491067">
                <a:tc>
                  <a:txBody>
                    <a:bodyPr/>
                    <a:lstStyle/>
                    <a:p>
                      <a:pPr>
                        <a:lnSpc>
                          <a:spcPct val="115000"/>
                        </a:lnSpc>
                        <a:spcAft>
                          <a:spcPts val="0"/>
                        </a:spcAft>
                      </a:pPr>
                      <a:r>
                        <a:rPr lang="en-GB" sz="1600" dirty="0">
                          <a:solidFill>
                            <a:srgbClr val="000000"/>
                          </a:solidFill>
                          <a:latin typeface="Times New Roman"/>
                          <a:ea typeface="Times New Roman"/>
                          <a:cs typeface="Times New Roman"/>
                        </a:rPr>
                        <a:t>• Subsidised agricultural inputs</a:t>
                      </a:r>
                      <a:endParaRPr lang="en-US" sz="1600" dirty="0">
                        <a:latin typeface="Calibri"/>
                        <a:ea typeface="Calibri"/>
                        <a:cs typeface="Times New Roman"/>
                      </a:endParaRPr>
                    </a:p>
                  </a:txBody>
                  <a:tcPr marL="68580" marR="68580" marT="0" marB="0"/>
                </a:tc>
                <a:tc>
                  <a:txBody>
                    <a:bodyPr/>
                    <a:lstStyle/>
                    <a:p>
                      <a:pPr>
                        <a:lnSpc>
                          <a:spcPct val="115000"/>
                        </a:lnSpc>
                        <a:spcAft>
                          <a:spcPts val="0"/>
                        </a:spcAft>
                      </a:pPr>
                      <a:r>
                        <a:rPr lang="en-GB" sz="1600">
                          <a:solidFill>
                            <a:srgbClr val="000000"/>
                          </a:solidFill>
                          <a:latin typeface="Times New Roman"/>
                          <a:ea typeface="Times New Roman"/>
                          <a:cs typeface="Times New Roman"/>
                        </a:rPr>
                        <a:t>• Operation and maintenance</a:t>
                      </a:r>
                      <a:endParaRPr lang="en-US" sz="1600">
                        <a:latin typeface="Calibri"/>
                        <a:ea typeface="Calibri"/>
                        <a:cs typeface="Times New Roman"/>
                      </a:endParaRPr>
                    </a:p>
                  </a:txBody>
                  <a:tcPr marL="68580" marR="68580" marT="0" marB="0"/>
                </a:tc>
              </a:tr>
              <a:tr h="491067">
                <a:tc>
                  <a:txBody>
                    <a:bodyPr/>
                    <a:lstStyle/>
                    <a:p>
                      <a:pPr>
                        <a:lnSpc>
                          <a:spcPct val="115000"/>
                        </a:lnSpc>
                        <a:spcAft>
                          <a:spcPts val="0"/>
                        </a:spcAft>
                      </a:pPr>
                      <a:r>
                        <a:rPr lang="en-GB" sz="1600" dirty="0">
                          <a:solidFill>
                            <a:srgbClr val="000000"/>
                          </a:solidFill>
                          <a:latin typeface="Times New Roman"/>
                          <a:ea typeface="Times New Roman"/>
                          <a:cs typeface="Times New Roman"/>
                        </a:rPr>
                        <a:t>• Agricultural training</a:t>
                      </a:r>
                      <a:endParaRPr lang="en-US" sz="1600" dirty="0">
                        <a:latin typeface="Calibri"/>
                        <a:ea typeface="Calibri"/>
                        <a:cs typeface="Times New Roman"/>
                      </a:endParaRPr>
                    </a:p>
                  </a:txBody>
                  <a:tcPr marL="68580" marR="68580" marT="0" marB="0"/>
                </a:tc>
                <a:tc>
                  <a:txBody>
                    <a:bodyPr/>
                    <a:lstStyle/>
                    <a:p>
                      <a:pPr>
                        <a:lnSpc>
                          <a:spcPct val="115000"/>
                        </a:lnSpc>
                        <a:spcAft>
                          <a:spcPts val="0"/>
                        </a:spcAft>
                      </a:pPr>
                      <a:endParaRPr lang="en-US" sz="1600" dirty="0">
                        <a:latin typeface="Calibri"/>
                        <a:ea typeface="Calibri"/>
                        <a:cs typeface="Times New Roman"/>
                      </a:endParaRPr>
                    </a:p>
                  </a:txBody>
                  <a:tcPr marL="68580" marR="68580" marT="0" marB="0"/>
                </a:tc>
              </a:tr>
              <a:tr h="491067">
                <a:tc>
                  <a:txBody>
                    <a:bodyPr/>
                    <a:lstStyle/>
                    <a:p>
                      <a:pPr>
                        <a:lnSpc>
                          <a:spcPct val="115000"/>
                        </a:lnSpc>
                        <a:spcAft>
                          <a:spcPts val="0"/>
                        </a:spcAft>
                      </a:pPr>
                      <a:r>
                        <a:rPr lang="en-GB" sz="1600">
                          <a:solidFill>
                            <a:srgbClr val="000000"/>
                          </a:solidFill>
                          <a:latin typeface="Times New Roman"/>
                          <a:ea typeface="Times New Roman"/>
                          <a:cs typeface="Times New Roman"/>
                        </a:rPr>
                        <a:t>• Access to land for production</a:t>
                      </a:r>
                      <a:endParaRPr lang="en-US" sz="1600">
                        <a:latin typeface="Calibri"/>
                        <a:ea typeface="Calibri"/>
                        <a:cs typeface="Times New Roman"/>
                      </a:endParaRPr>
                    </a:p>
                  </a:txBody>
                  <a:tcPr marL="68580" marR="68580" marT="0" marB="0"/>
                </a:tc>
                <a:tc>
                  <a:txBody>
                    <a:bodyPr/>
                    <a:lstStyle/>
                    <a:p>
                      <a:pPr>
                        <a:lnSpc>
                          <a:spcPct val="115000"/>
                        </a:lnSpc>
                        <a:spcAft>
                          <a:spcPts val="0"/>
                        </a:spcAft>
                      </a:pPr>
                      <a:r>
                        <a:rPr lang="en-GB" sz="1600" b="1" dirty="0">
                          <a:solidFill>
                            <a:srgbClr val="409A00"/>
                          </a:solidFill>
                          <a:latin typeface="Times New Roman"/>
                          <a:ea typeface="Times New Roman"/>
                          <a:cs typeface="Times New Roman"/>
                        </a:rPr>
                        <a:t>Health support</a:t>
                      </a:r>
                      <a:endParaRPr lang="en-US" sz="1600" dirty="0">
                        <a:latin typeface="Calibri"/>
                        <a:ea typeface="Calibri"/>
                        <a:cs typeface="Times New Roman"/>
                      </a:endParaRPr>
                    </a:p>
                  </a:txBody>
                  <a:tcPr marL="68580" marR="68580" marT="0" marB="0"/>
                </a:tc>
              </a:tr>
              <a:tr h="491067">
                <a:tc>
                  <a:txBody>
                    <a:bodyPr/>
                    <a:lstStyle/>
                    <a:p>
                      <a:pPr>
                        <a:lnSpc>
                          <a:spcPct val="115000"/>
                        </a:lnSpc>
                        <a:spcAft>
                          <a:spcPts val="0"/>
                        </a:spcAft>
                      </a:pPr>
                      <a:r>
                        <a:rPr lang="en-GB" sz="1600">
                          <a:solidFill>
                            <a:srgbClr val="000000"/>
                          </a:solidFill>
                          <a:latin typeface="Times New Roman"/>
                          <a:ea typeface="Times New Roman"/>
                          <a:cs typeface="Times New Roman"/>
                        </a:rPr>
                        <a:t>• Fisheries support</a:t>
                      </a:r>
                      <a:endParaRPr lang="en-US" sz="1600">
                        <a:latin typeface="Calibri"/>
                        <a:ea typeface="Calibri"/>
                        <a:cs typeface="Times New Roman"/>
                      </a:endParaRPr>
                    </a:p>
                  </a:txBody>
                  <a:tcPr marL="68580" marR="68580" marT="0" marB="0"/>
                </a:tc>
                <a:tc>
                  <a:txBody>
                    <a:bodyPr/>
                    <a:lstStyle/>
                    <a:p>
                      <a:pPr>
                        <a:lnSpc>
                          <a:spcPct val="115000"/>
                        </a:lnSpc>
                        <a:spcAft>
                          <a:spcPts val="0"/>
                        </a:spcAft>
                      </a:pPr>
                      <a:r>
                        <a:rPr lang="en-GB" sz="1600" dirty="0">
                          <a:solidFill>
                            <a:srgbClr val="000000"/>
                          </a:solidFill>
                          <a:latin typeface="Times New Roman"/>
                          <a:ea typeface="Times New Roman"/>
                          <a:cs typeface="Times New Roman"/>
                        </a:rPr>
                        <a:t>• Access to Health</a:t>
                      </a:r>
                      <a:endParaRPr lang="en-US" sz="1600" dirty="0">
                        <a:latin typeface="Calibri"/>
                        <a:ea typeface="Calibri"/>
                        <a:cs typeface="Times New Roman"/>
                      </a:endParaRPr>
                    </a:p>
                  </a:txBody>
                  <a:tcPr marL="68580" marR="68580" marT="0" marB="0"/>
                </a:tc>
              </a:tr>
              <a:tr h="491067">
                <a:tc>
                  <a:txBody>
                    <a:bodyPr/>
                    <a:lstStyle/>
                    <a:p>
                      <a:pPr>
                        <a:lnSpc>
                          <a:spcPct val="115000"/>
                        </a:lnSpc>
                        <a:spcAft>
                          <a:spcPts val="0"/>
                        </a:spcAft>
                      </a:pPr>
                      <a:r>
                        <a:rPr lang="en-GB" sz="1600" dirty="0">
                          <a:solidFill>
                            <a:srgbClr val="000000"/>
                          </a:solidFill>
                          <a:latin typeface="Times New Roman"/>
                          <a:ea typeface="Times New Roman"/>
                          <a:cs typeface="Times New Roman"/>
                        </a:rPr>
                        <a:t>• Forestry protection</a:t>
                      </a:r>
                      <a:endParaRPr lang="en-US" sz="1600" dirty="0">
                        <a:latin typeface="Calibri"/>
                        <a:ea typeface="Calibri"/>
                        <a:cs typeface="Times New Roman"/>
                      </a:endParaRPr>
                    </a:p>
                  </a:txBody>
                  <a:tcPr marL="68580" marR="68580" marT="0" marB="0"/>
                </a:tc>
                <a:tc>
                  <a:txBody>
                    <a:bodyPr/>
                    <a:lstStyle/>
                    <a:p>
                      <a:pPr>
                        <a:lnSpc>
                          <a:spcPct val="115000"/>
                        </a:lnSpc>
                        <a:spcAft>
                          <a:spcPts val="0"/>
                        </a:spcAft>
                      </a:pPr>
                      <a:r>
                        <a:rPr lang="en-GB" sz="1600" dirty="0">
                          <a:solidFill>
                            <a:srgbClr val="000000"/>
                          </a:solidFill>
                          <a:latin typeface="Times New Roman"/>
                          <a:ea typeface="Times New Roman"/>
                          <a:cs typeface="Times New Roman"/>
                        </a:rPr>
                        <a:t>• Improved Sanitation</a:t>
                      </a:r>
                      <a:endParaRPr lang="en-US" sz="1600" dirty="0">
                        <a:latin typeface="Calibri"/>
                        <a:ea typeface="Calibri"/>
                        <a:cs typeface="Times New Roman"/>
                      </a:endParaRPr>
                    </a:p>
                  </a:txBody>
                  <a:tcPr marL="68580" marR="68580" marT="0" marB="0"/>
                </a:tc>
              </a:tr>
              <a:tr h="491067">
                <a:tc>
                  <a:txBody>
                    <a:bodyPr/>
                    <a:lstStyle/>
                    <a:p>
                      <a:pPr>
                        <a:lnSpc>
                          <a:spcPct val="115000"/>
                        </a:lnSpc>
                        <a:spcAft>
                          <a:spcPts val="0"/>
                        </a:spcAft>
                      </a:pPr>
                      <a:r>
                        <a:rPr lang="en-GB" sz="1600">
                          <a:solidFill>
                            <a:srgbClr val="000000"/>
                          </a:solidFill>
                          <a:latin typeface="Times New Roman"/>
                          <a:ea typeface="Times New Roman"/>
                          <a:cs typeface="Times New Roman"/>
                        </a:rPr>
                        <a:t>• Forestry management and use</a:t>
                      </a:r>
                      <a:endParaRPr lang="en-US" sz="1600">
                        <a:latin typeface="Calibri"/>
                        <a:ea typeface="Calibri"/>
                        <a:cs typeface="Times New Roman"/>
                      </a:endParaRPr>
                    </a:p>
                  </a:txBody>
                  <a:tcPr marL="68580" marR="68580" marT="0" marB="0"/>
                </a:tc>
                <a:tc>
                  <a:txBody>
                    <a:bodyPr/>
                    <a:lstStyle/>
                    <a:p>
                      <a:pPr>
                        <a:lnSpc>
                          <a:spcPct val="115000"/>
                        </a:lnSpc>
                        <a:spcAft>
                          <a:spcPts val="0"/>
                        </a:spcAft>
                      </a:pPr>
                      <a:r>
                        <a:rPr lang="en-GB" sz="1600" dirty="0">
                          <a:solidFill>
                            <a:srgbClr val="000000"/>
                          </a:solidFill>
                          <a:latin typeface="Times New Roman"/>
                          <a:ea typeface="Times New Roman"/>
                          <a:cs typeface="Times New Roman"/>
                        </a:rPr>
                        <a:t>• Improved livestock Sanitation</a:t>
                      </a:r>
                      <a:endParaRPr lang="en-US" sz="1600" dirty="0">
                        <a:latin typeface="Calibri"/>
                        <a:ea typeface="Calibri"/>
                        <a:cs typeface="Times New Roman"/>
                      </a:endParaRPr>
                    </a:p>
                  </a:txBody>
                  <a:tcPr marL="68580" marR="68580" marT="0" marB="0"/>
                </a:tc>
              </a:tr>
              <a:tr h="491067">
                <a:tc>
                  <a:txBody>
                    <a:bodyPr/>
                    <a:lstStyle/>
                    <a:p>
                      <a:pPr>
                        <a:lnSpc>
                          <a:spcPct val="115000"/>
                        </a:lnSpc>
                        <a:spcAft>
                          <a:spcPts val="0"/>
                        </a:spcAft>
                      </a:pPr>
                      <a:r>
                        <a:rPr lang="en-GB" sz="1600">
                          <a:solidFill>
                            <a:srgbClr val="000000"/>
                          </a:solidFill>
                          <a:latin typeface="Times New Roman"/>
                          <a:ea typeface="Times New Roman"/>
                          <a:cs typeface="Times New Roman"/>
                        </a:rPr>
                        <a:t>• Loans for the poor for production</a:t>
                      </a:r>
                      <a:endParaRPr lang="en-US" sz="1600">
                        <a:latin typeface="Calibri"/>
                        <a:ea typeface="Calibri"/>
                        <a:cs typeface="Times New Roman"/>
                      </a:endParaRPr>
                    </a:p>
                  </a:txBody>
                  <a:tcPr marL="68580" marR="68580" marT="0" marB="0"/>
                </a:tc>
                <a:tc>
                  <a:txBody>
                    <a:bodyPr/>
                    <a:lstStyle/>
                    <a:p>
                      <a:pPr>
                        <a:lnSpc>
                          <a:spcPct val="115000"/>
                        </a:lnSpc>
                        <a:spcAft>
                          <a:spcPts val="0"/>
                        </a:spcAft>
                      </a:pPr>
                      <a:endParaRPr lang="en-GB" sz="1600" dirty="0">
                        <a:solidFill>
                          <a:srgbClr val="000000"/>
                        </a:solidFill>
                        <a:latin typeface="Times New Roman"/>
                        <a:ea typeface="Times New Roman"/>
                        <a:cs typeface="Times New Roman"/>
                      </a:endParaRPr>
                    </a:p>
                  </a:txBody>
                  <a:tcPr marL="68580" marR="68580" marT="0" marB="0"/>
                </a:tc>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Poverty Policies</a:t>
            </a:r>
            <a:endParaRPr lang="en-US" dirty="0"/>
          </a:p>
        </p:txBody>
      </p:sp>
      <p:graphicFrame>
        <p:nvGraphicFramePr>
          <p:cNvPr id="4" name="Content Placeholder 3"/>
          <p:cNvGraphicFramePr>
            <a:graphicFrameLocks noGrp="1"/>
          </p:cNvGraphicFramePr>
          <p:nvPr>
            <p:ph idx="1"/>
          </p:nvPr>
        </p:nvGraphicFramePr>
        <p:xfrm>
          <a:off x="457200" y="1600200"/>
          <a:ext cx="8229600" cy="4575558"/>
        </p:xfrm>
        <a:graphic>
          <a:graphicData uri="http://schemas.openxmlformats.org/drawingml/2006/table">
            <a:tbl>
              <a:tblPr firstRow="1" bandRow="1">
                <a:tableStyleId>{5C22544A-7EE6-4342-B048-85BDC9FD1C3A}</a:tableStyleId>
              </a:tblPr>
              <a:tblGrid>
                <a:gridCol w="4114800"/>
                <a:gridCol w="4114800"/>
              </a:tblGrid>
              <a:tr h="491067">
                <a:tc>
                  <a:txBody>
                    <a:bodyPr/>
                    <a:lstStyle/>
                    <a:p>
                      <a:pPr>
                        <a:lnSpc>
                          <a:spcPct val="115000"/>
                        </a:lnSpc>
                        <a:spcAft>
                          <a:spcPts val="0"/>
                        </a:spcAft>
                      </a:pPr>
                      <a:r>
                        <a:rPr lang="en-GB" sz="1600" b="1">
                          <a:solidFill>
                            <a:srgbClr val="409A00"/>
                          </a:solidFill>
                          <a:latin typeface="Times New Roman"/>
                          <a:ea typeface="Times New Roman"/>
                          <a:cs typeface="Times New Roman"/>
                        </a:rPr>
                        <a:t>Education support</a:t>
                      </a:r>
                      <a:endParaRPr lang="en-US" sz="1600">
                        <a:latin typeface="Calibri"/>
                        <a:ea typeface="Calibri"/>
                        <a:cs typeface="Times New Roman"/>
                      </a:endParaRPr>
                    </a:p>
                  </a:txBody>
                  <a:tcPr marL="68580" marR="68580" marT="0" marB="0"/>
                </a:tc>
                <a:tc>
                  <a:txBody>
                    <a:bodyPr/>
                    <a:lstStyle/>
                    <a:p>
                      <a:pPr>
                        <a:lnSpc>
                          <a:spcPct val="115000"/>
                        </a:lnSpc>
                        <a:spcAft>
                          <a:spcPts val="0"/>
                        </a:spcAft>
                      </a:pPr>
                      <a:r>
                        <a:rPr lang="en-GB" sz="1600" b="1">
                          <a:solidFill>
                            <a:srgbClr val="409A00"/>
                          </a:solidFill>
                          <a:latin typeface="Times New Roman"/>
                          <a:ea typeface="Times New Roman"/>
                          <a:cs typeface="Times New Roman"/>
                        </a:rPr>
                        <a:t>Training and capacity building</a:t>
                      </a:r>
                      <a:endParaRPr lang="en-US" sz="1600">
                        <a:latin typeface="Calibri"/>
                        <a:ea typeface="Calibri"/>
                        <a:cs typeface="Times New Roman"/>
                      </a:endParaRPr>
                    </a:p>
                  </a:txBody>
                  <a:tcPr marL="68580" marR="68580" marT="0" marB="0"/>
                </a:tc>
              </a:tr>
              <a:tr h="491067">
                <a:tc>
                  <a:txBody>
                    <a:bodyPr/>
                    <a:lstStyle/>
                    <a:p>
                      <a:pPr>
                        <a:lnSpc>
                          <a:spcPct val="115000"/>
                        </a:lnSpc>
                        <a:spcAft>
                          <a:spcPts val="0"/>
                        </a:spcAft>
                      </a:pPr>
                      <a:r>
                        <a:rPr lang="en-GB" sz="1600">
                          <a:solidFill>
                            <a:srgbClr val="000000"/>
                          </a:solidFill>
                          <a:latin typeface="Times New Roman"/>
                          <a:ea typeface="Times New Roman"/>
                          <a:cs typeface="Times New Roman"/>
                        </a:rPr>
                        <a:t>• Access to Education</a:t>
                      </a:r>
                      <a:endParaRPr lang="en-US" sz="1600">
                        <a:latin typeface="Calibri"/>
                        <a:ea typeface="Calibri"/>
                        <a:cs typeface="Times New Roman"/>
                      </a:endParaRPr>
                    </a:p>
                  </a:txBody>
                  <a:tcPr marL="68580" marR="68580" marT="0" marB="0"/>
                </a:tc>
                <a:tc>
                  <a:txBody>
                    <a:bodyPr/>
                    <a:lstStyle/>
                    <a:p>
                      <a:pPr>
                        <a:lnSpc>
                          <a:spcPct val="115000"/>
                        </a:lnSpc>
                        <a:spcAft>
                          <a:spcPts val="0"/>
                        </a:spcAft>
                      </a:pPr>
                      <a:r>
                        <a:rPr lang="en-GB" sz="1600">
                          <a:solidFill>
                            <a:srgbClr val="000000"/>
                          </a:solidFill>
                          <a:latin typeface="Times New Roman"/>
                          <a:ea typeface="Times New Roman"/>
                          <a:cs typeface="Times New Roman"/>
                        </a:rPr>
                        <a:t>• Vocational Training</a:t>
                      </a:r>
                      <a:endParaRPr lang="en-US" sz="1600">
                        <a:latin typeface="Calibri"/>
                        <a:ea typeface="Calibri"/>
                        <a:cs typeface="Times New Roman"/>
                      </a:endParaRPr>
                    </a:p>
                  </a:txBody>
                  <a:tcPr marL="68580" marR="68580" marT="0" marB="0"/>
                </a:tc>
              </a:tr>
              <a:tr h="491067">
                <a:tc>
                  <a:txBody>
                    <a:bodyPr/>
                    <a:lstStyle/>
                    <a:p>
                      <a:pPr>
                        <a:lnSpc>
                          <a:spcPct val="115000"/>
                        </a:lnSpc>
                        <a:spcAft>
                          <a:spcPts val="0"/>
                        </a:spcAft>
                      </a:pPr>
                      <a:r>
                        <a:rPr lang="en-GB" sz="1600">
                          <a:solidFill>
                            <a:srgbClr val="000000"/>
                          </a:solidFill>
                          <a:latin typeface="Times New Roman"/>
                          <a:ea typeface="Times New Roman"/>
                          <a:cs typeface="Times New Roman"/>
                        </a:rPr>
                        <a:t>• Education subsidies for boarding</a:t>
                      </a:r>
                      <a:endParaRPr lang="en-US" sz="1600">
                        <a:latin typeface="Calibri"/>
                        <a:ea typeface="Calibri"/>
                        <a:cs typeface="Times New Roman"/>
                      </a:endParaRPr>
                    </a:p>
                    <a:p>
                      <a:pPr>
                        <a:lnSpc>
                          <a:spcPct val="115000"/>
                        </a:lnSpc>
                        <a:spcAft>
                          <a:spcPts val="0"/>
                        </a:spcAft>
                      </a:pPr>
                      <a:r>
                        <a:rPr lang="en-GB" sz="1600">
                          <a:solidFill>
                            <a:srgbClr val="000000"/>
                          </a:solidFill>
                          <a:latin typeface="Times New Roman"/>
                          <a:ea typeface="Times New Roman"/>
                          <a:cs typeface="Times New Roman"/>
                        </a:rPr>
                        <a:t>schools</a:t>
                      </a:r>
                      <a:endParaRPr lang="en-US" sz="1600">
                        <a:latin typeface="Calibri"/>
                        <a:ea typeface="Calibri"/>
                        <a:cs typeface="Times New Roman"/>
                      </a:endParaRPr>
                    </a:p>
                  </a:txBody>
                  <a:tcPr marL="68580" marR="68580" marT="0" marB="0"/>
                </a:tc>
                <a:tc>
                  <a:txBody>
                    <a:bodyPr/>
                    <a:lstStyle/>
                    <a:p>
                      <a:pPr>
                        <a:lnSpc>
                          <a:spcPct val="115000"/>
                        </a:lnSpc>
                        <a:spcAft>
                          <a:spcPts val="0"/>
                        </a:spcAft>
                      </a:pPr>
                      <a:r>
                        <a:rPr lang="en-GB" sz="1600">
                          <a:solidFill>
                            <a:srgbClr val="000000"/>
                          </a:solidFill>
                          <a:latin typeface="Times New Roman"/>
                          <a:ea typeface="Times New Roman"/>
                          <a:cs typeface="Times New Roman"/>
                        </a:rPr>
                        <a:t>• Training of officials in poverty reduction</a:t>
                      </a:r>
                      <a:endParaRPr lang="en-US" sz="1600">
                        <a:latin typeface="Calibri"/>
                        <a:ea typeface="Calibri"/>
                        <a:cs typeface="Times New Roman"/>
                      </a:endParaRPr>
                    </a:p>
                    <a:p>
                      <a:pPr>
                        <a:lnSpc>
                          <a:spcPct val="115000"/>
                        </a:lnSpc>
                        <a:spcAft>
                          <a:spcPts val="0"/>
                        </a:spcAft>
                      </a:pPr>
                      <a:r>
                        <a:rPr lang="en-GB" sz="1600">
                          <a:solidFill>
                            <a:srgbClr val="000000"/>
                          </a:solidFill>
                          <a:latin typeface="Times New Roman"/>
                          <a:ea typeface="Times New Roman"/>
                          <a:cs typeface="Times New Roman"/>
                        </a:rPr>
                        <a:t>programme implementation</a:t>
                      </a:r>
                      <a:endParaRPr lang="en-US" sz="1600">
                        <a:latin typeface="Calibri"/>
                        <a:ea typeface="Calibri"/>
                        <a:cs typeface="Times New Roman"/>
                      </a:endParaRPr>
                    </a:p>
                  </a:txBody>
                  <a:tcPr marL="68580" marR="68580" marT="0" marB="0"/>
                </a:tc>
              </a:tr>
              <a:tr h="491067">
                <a:tc>
                  <a:txBody>
                    <a:bodyPr/>
                    <a:lstStyle/>
                    <a:p>
                      <a:pPr>
                        <a:lnSpc>
                          <a:spcPct val="115000"/>
                        </a:lnSpc>
                        <a:spcAft>
                          <a:spcPts val="0"/>
                        </a:spcAft>
                      </a:pPr>
                      <a:r>
                        <a:rPr lang="en-GB" sz="1600">
                          <a:solidFill>
                            <a:srgbClr val="000000"/>
                          </a:solidFill>
                          <a:latin typeface="Times New Roman"/>
                          <a:ea typeface="Times New Roman"/>
                          <a:cs typeface="Times New Roman"/>
                        </a:rPr>
                        <a:t>• Education Subsidies for school fees</a:t>
                      </a:r>
                      <a:endParaRPr lang="en-US" sz="1600">
                        <a:latin typeface="Calibri"/>
                        <a:ea typeface="Calibri"/>
                        <a:cs typeface="Times New Roman"/>
                      </a:endParaRPr>
                    </a:p>
                  </a:txBody>
                  <a:tcPr marL="68580" marR="68580" marT="0" marB="0"/>
                </a:tc>
                <a:tc>
                  <a:txBody>
                    <a:bodyPr/>
                    <a:lstStyle/>
                    <a:p>
                      <a:pPr>
                        <a:lnSpc>
                          <a:spcPct val="115000"/>
                        </a:lnSpc>
                        <a:spcAft>
                          <a:spcPts val="0"/>
                        </a:spcAft>
                      </a:pPr>
                      <a:r>
                        <a:rPr lang="en-GB" sz="1600">
                          <a:solidFill>
                            <a:srgbClr val="000000"/>
                          </a:solidFill>
                          <a:latin typeface="Times New Roman"/>
                          <a:ea typeface="Times New Roman"/>
                          <a:cs typeface="Times New Roman"/>
                        </a:rPr>
                        <a:t>• Monitoring and evaluation of PR</a:t>
                      </a:r>
                      <a:endParaRPr lang="en-US" sz="1600">
                        <a:latin typeface="Calibri"/>
                        <a:ea typeface="Calibri"/>
                        <a:cs typeface="Times New Roman"/>
                      </a:endParaRPr>
                    </a:p>
                  </a:txBody>
                  <a:tcPr marL="68580" marR="68580" marT="0" marB="0"/>
                </a:tc>
              </a:tr>
              <a:tr h="491067">
                <a:tc>
                  <a:txBody>
                    <a:bodyPr/>
                    <a:lstStyle/>
                    <a:p>
                      <a:pPr>
                        <a:lnSpc>
                          <a:spcPct val="115000"/>
                        </a:lnSpc>
                        <a:spcAft>
                          <a:spcPts val="0"/>
                        </a:spcAft>
                      </a:pPr>
                      <a:r>
                        <a:rPr lang="en-GB" sz="1600">
                          <a:solidFill>
                            <a:srgbClr val="000000"/>
                          </a:solidFill>
                          <a:latin typeface="Times New Roman"/>
                          <a:ea typeface="Times New Roman"/>
                          <a:cs typeface="Times New Roman"/>
                        </a:rPr>
                        <a:t>• Education policies for teachers wages</a:t>
                      </a:r>
                      <a:endParaRPr lang="en-US" sz="1600">
                        <a:latin typeface="Calibri"/>
                        <a:ea typeface="Calibri"/>
                        <a:cs typeface="Times New Roman"/>
                      </a:endParaRPr>
                    </a:p>
                    <a:p>
                      <a:pPr>
                        <a:lnSpc>
                          <a:spcPct val="115000"/>
                        </a:lnSpc>
                        <a:spcAft>
                          <a:spcPts val="0"/>
                        </a:spcAft>
                      </a:pPr>
                      <a:r>
                        <a:rPr lang="en-GB" sz="1600">
                          <a:solidFill>
                            <a:srgbClr val="000000"/>
                          </a:solidFill>
                          <a:latin typeface="Times New Roman"/>
                          <a:ea typeface="Times New Roman"/>
                          <a:cs typeface="Times New Roman"/>
                        </a:rPr>
                        <a:t>in remote areas</a:t>
                      </a:r>
                      <a:endParaRPr lang="en-US" sz="1600">
                        <a:latin typeface="Calibri"/>
                        <a:ea typeface="Calibri"/>
                        <a:cs typeface="Times New Roman"/>
                      </a:endParaRPr>
                    </a:p>
                  </a:txBody>
                  <a:tcPr marL="68580" marR="68580" marT="0" marB="0"/>
                </a:tc>
                <a:tc>
                  <a:txBody>
                    <a:bodyPr/>
                    <a:lstStyle/>
                    <a:p>
                      <a:pPr>
                        <a:lnSpc>
                          <a:spcPct val="115000"/>
                        </a:lnSpc>
                        <a:spcAft>
                          <a:spcPts val="0"/>
                        </a:spcAft>
                      </a:pPr>
                      <a:endParaRPr lang="en-US" sz="1600">
                        <a:latin typeface="Calibri"/>
                        <a:ea typeface="Calibri"/>
                        <a:cs typeface="Times New Roman"/>
                      </a:endParaRPr>
                    </a:p>
                  </a:txBody>
                  <a:tcPr marL="68580" marR="68580" marT="0" marB="0"/>
                </a:tc>
              </a:tr>
              <a:tr h="491067">
                <a:tc>
                  <a:txBody>
                    <a:bodyPr/>
                    <a:lstStyle/>
                    <a:p>
                      <a:pPr>
                        <a:lnSpc>
                          <a:spcPct val="115000"/>
                        </a:lnSpc>
                        <a:spcAft>
                          <a:spcPts val="0"/>
                        </a:spcAft>
                      </a:pPr>
                      <a:endParaRPr lang="en-US" sz="1600">
                        <a:latin typeface="Calibri"/>
                        <a:ea typeface="Calibri"/>
                        <a:cs typeface="Times New Roman"/>
                      </a:endParaRPr>
                    </a:p>
                  </a:txBody>
                  <a:tcPr marL="68580" marR="68580" marT="0" marB="0"/>
                </a:tc>
                <a:tc>
                  <a:txBody>
                    <a:bodyPr/>
                    <a:lstStyle/>
                    <a:p>
                      <a:pPr>
                        <a:lnSpc>
                          <a:spcPct val="115000"/>
                        </a:lnSpc>
                        <a:spcAft>
                          <a:spcPts val="0"/>
                        </a:spcAft>
                      </a:pPr>
                      <a:r>
                        <a:rPr lang="en-GB" sz="1600" b="1">
                          <a:solidFill>
                            <a:srgbClr val="409A00"/>
                          </a:solidFill>
                          <a:latin typeface="Times New Roman"/>
                          <a:ea typeface="Times New Roman"/>
                          <a:cs typeface="Times New Roman"/>
                        </a:rPr>
                        <a:t>Subsidies</a:t>
                      </a:r>
                      <a:endParaRPr lang="en-US" sz="1600">
                        <a:latin typeface="Calibri"/>
                        <a:ea typeface="Calibri"/>
                        <a:cs typeface="Times New Roman"/>
                      </a:endParaRPr>
                    </a:p>
                  </a:txBody>
                  <a:tcPr marL="68580" marR="68580" marT="0" marB="0"/>
                </a:tc>
              </a:tr>
              <a:tr h="491067">
                <a:tc>
                  <a:txBody>
                    <a:bodyPr/>
                    <a:lstStyle/>
                    <a:p>
                      <a:pPr>
                        <a:lnSpc>
                          <a:spcPct val="115000"/>
                        </a:lnSpc>
                        <a:spcAft>
                          <a:spcPts val="0"/>
                        </a:spcAft>
                      </a:pPr>
                      <a:r>
                        <a:rPr lang="en-GB" sz="1600" b="1">
                          <a:solidFill>
                            <a:srgbClr val="409A00"/>
                          </a:solidFill>
                          <a:latin typeface="Times New Roman"/>
                          <a:ea typeface="Times New Roman"/>
                          <a:cs typeface="Times New Roman"/>
                        </a:rPr>
                        <a:t>Housing support</a:t>
                      </a:r>
                      <a:endParaRPr lang="en-US" sz="1600">
                        <a:latin typeface="Calibri"/>
                        <a:ea typeface="Calibri"/>
                        <a:cs typeface="Times New Roman"/>
                      </a:endParaRPr>
                    </a:p>
                  </a:txBody>
                  <a:tcPr marL="68580" marR="68580" marT="0" marB="0"/>
                </a:tc>
                <a:tc>
                  <a:txBody>
                    <a:bodyPr/>
                    <a:lstStyle/>
                    <a:p>
                      <a:pPr>
                        <a:lnSpc>
                          <a:spcPct val="115000"/>
                        </a:lnSpc>
                        <a:spcAft>
                          <a:spcPts val="0"/>
                        </a:spcAft>
                      </a:pPr>
                      <a:r>
                        <a:rPr lang="en-GB" sz="1600">
                          <a:solidFill>
                            <a:srgbClr val="000000"/>
                          </a:solidFill>
                          <a:latin typeface="Times New Roman"/>
                          <a:ea typeface="Times New Roman"/>
                          <a:cs typeface="Times New Roman"/>
                        </a:rPr>
                        <a:t>• Subsidised transport to remote areas</a:t>
                      </a:r>
                      <a:endParaRPr lang="en-US" sz="1600">
                        <a:latin typeface="Calibri"/>
                        <a:ea typeface="Calibri"/>
                        <a:cs typeface="Times New Roman"/>
                      </a:endParaRPr>
                    </a:p>
                    <a:p>
                      <a:pPr>
                        <a:lnSpc>
                          <a:spcPct val="115000"/>
                        </a:lnSpc>
                        <a:spcAft>
                          <a:spcPts val="0"/>
                        </a:spcAft>
                      </a:pPr>
                      <a:r>
                        <a:rPr lang="en-GB" sz="1600">
                          <a:solidFill>
                            <a:srgbClr val="000000"/>
                          </a:solidFill>
                          <a:latin typeface="Times New Roman"/>
                          <a:ea typeface="Times New Roman"/>
                          <a:cs typeface="Times New Roman"/>
                        </a:rPr>
                        <a:t>for some goods</a:t>
                      </a:r>
                      <a:endParaRPr lang="en-US" sz="1600">
                        <a:latin typeface="Calibri"/>
                        <a:ea typeface="Calibri"/>
                        <a:cs typeface="Times New Roman"/>
                      </a:endParaRPr>
                    </a:p>
                  </a:txBody>
                  <a:tcPr marL="68580" marR="68580" marT="0" marB="0"/>
                </a:tc>
              </a:tr>
              <a:tr h="491067">
                <a:tc>
                  <a:txBody>
                    <a:bodyPr/>
                    <a:lstStyle/>
                    <a:p>
                      <a:pPr>
                        <a:lnSpc>
                          <a:spcPct val="115000"/>
                        </a:lnSpc>
                        <a:spcAft>
                          <a:spcPts val="0"/>
                        </a:spcAft>
                      </a:pPr>
                      <a:r>
                        <a:rPr lang="en-GB" sz="1600">
                          <a:solidFill>
                            <a:srgbClr val="000000"/>
                          </a:solidFill>
                          <a:latin typeface="Times New Roman"/>
                          <a:ea typeface="Times New Roman"/>
                          <a:cs typeface="Times New Roman"/>
                        </a:rPr>
                        <a:t>• Housing materials</a:t>
                      </a:r>
                      <a:endParaRPr lang="en-US" sz="1600">
                        <a:latin typeface="Calibri"/>
                        <a:ea typeface="Calibri"/>
                        <a:cs typeface="Times New Roman"/>
                      </a:endParaRPr>
                    </a:p>
                  </a:txBody>
                  <a:tcPr marL="68580" marR="68580" marT="0" marB="0"/>
                </a:tc>
                <a:tc>
                  <a:txBody>
                    <a:bodyPr/>
                    <a:lstStyle/>
                    <a:p>
                      <a:pPr>
                        <a:lnSpc>
                          <a:spcPct val="115000"/>
                        </a:lnSpc>
                        <a:spcAft>
                          <a:spcPts val="0"/>
                        </a:spcAft>
                      </a:pPr>
                      <a:r>
                        <a:rPr lang="en-GB" sz="1600">
                          <a:solidFill>
                            <a:srgbClr val="000000"/>
                          </a:solidFill>
                          <a:latin typeface="Times New Roman"/>
                          <a:ea typeface="Times New Roman"/>
                          <a:cs typeface="Times New Roman"/>
                        </a:rPr>
                        <a:t>• Subsidised fuel for minorities</a:t>
                      </a:r>
                      <a:endParaRPr lang="en-US" sz="1600">
                        <a:latin typeface="Calibri"/>
                        <a:ea typeface="Calibri"/>
                        <a:cs typeface="Times New Roman"/>
                      </a:endParaRPr>
                    </a:p>
                  </a:txBody>
                  <a:tcPr marL="68580" marR="68580" marT="0" marB="0"/>
                </a:tc>
              </a:tr>
              <a:tr h="491067">
                <a:tc>
                  <a:txBody>
                    <a:bodyPr/>
                    <a:lstStyle/>
                    <a:p>
                      <a:pPr>
                        <a:lnSpc>
                          <a:spcPct val="115000"/>
                        </a:lnSpc>
                        <a:spcAft>
                          <a:spcPts val="0"/>
                        </a:spcAft>
                      </a:pPr>
                      <a:r>
                        <a:rPr lang="en-GB" sz="1600">
                          <a:solidFill>
                            <a:srgbClr val="000000"/>
                          </a:solidFill>
                          <a:latin typeface="Times New Roman"/>
                          <a:ea typeface="Times New Roman"/>
                          <a:cs typeface="Times New Roman"/>
                        </a:rPr>
                        <a:t>• Access to land for residency</a:t>
                      </a:r>
                      <a:endParaRPr lang="en-US" sz="1600">
                        <a:latin typeface="Calibri"/>
                        <a:ea typeface="Calibri"/>
                        <a:cs typeface="Times New Roman"/>
                      </a:endParaRPr>
                    </a:p>
                  </a:txBody>
                  <a:tcPr marL="68580" marR="68580" marT="0" marB="0"/>
                </a:tc>
                <a:tc>
                  <a:txBody>
                    <a:bodyPr/>
                    <a:lstStyle/>
                    <a:p>
                      <a:pPr>
                        <a:lnSpc>
                          <a:spcPct val="115000"/>
                        </a:lnSpc>
                        <a:spcAft>
                          <a:spcPts val="0"/>
                        </a:spcAft>
                      </a:pPr>
                      <a:r>
                        <a:rPr lang="en-GB" sz="1600" dirty="0">
                          <a:solidFill>
                            <a:srgbClr val="000000"/>
                          </a:solidFill>
                          <a:latin typeface="Times New Roman"/>
                          <a:ea typeface="Times New Roman"/>
                          <a:cs typeface="Times New Roman"/>
                        </a:rPr>
                        <a:t>• Direct Food support</a:t>
                      </a:r>
                      <a:endParaRPr lang="en-US" sz="1600" dirty="0">
                        <a:latin typeface="Calibri"/>
                        <a:ea typeface="Calibri"/>
                        <a:cs typeface="Times New Roman"/>
                      </a:endParaRPr>
                    </a:p>
                  </a:txBody>
                  <a:tcPr marL="68580" marR="68580" marT="0" marB="0"/>
                </a:tc>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Poverty Policies</a:t>
            </a:r>
            <a:endParaRPr lang="en-US" dirty="0"/>
          </a:p>
        </p:txBody>
      </p:sp>
      <p:graphicFrame>
        <p:nvGraphicFramePr>
          <p:cNvPr id="4" name="Content Placeholder 3"/>
          <p:cNvGraphicFramePr>
            <a:graphicFrameLocks noGrp="1"/>
          </p:cNvGraphicFramePr>
          <p:nvPr>
            <p:ph idx="1"/>
          </p:nvPr>
        </p:nvGraphicFramePr>
        <p:xfrm>
          <a:off x="457200" y="1600200"/>
          <a:ext cx="8229600" cy="4419603"/>
        </p:xfrm>
        <a:graphic>
          <a:graphicData uri="http://schemas.openxmlformats.org/drawingml/2006/table">
            <a:tbl>
              <a:tblPr firstRow="1" bandRow="1">
                <a:tableStyleId>{5C22544A-7EE6-4342-B048-85BDC9FD1C3A}</a:tableStyleId>
              </a:tblPr>
              <a:tblGrid>
                <a:gridCol w="4114800"/>
                <a:gridCol w="4114800"/>
              </a:tblGrid>
              <a:tr h="491067">
                <a:tc>
                  <a:txBody>
                    <a:bodyPr/>
                    <a:lstStyle/>
                    <a:p>
                      <a:pPr>
                        <a:lnSpc>
                          <a:spcPct val="115000"/>
                        </a:lnSpc>
                        <a:spcAft>
                          <a:spcPts val="0"/>
                        </a:spcAft>
                      </a:pPr>
                      <a:r>
                        <a:rPr lang="en-GB" sz="1600" b="1" dirty="0">
                          <a:solidFill>
                            <a:srgbClr val="409A00"/>
                          </a:solidFill>
                          <a:latin typeface="Times New Roman"/>
                          <a:ea typeface="Times New Roman"/>
                          <a:cs typeface="Times New Roman"/>
                        </a:rPr>
                        <a:t>Access to services</a:t>
                      </a:r>
                      <a:endParaRPr lang="en-US" sz="1600" dirty="0">
                        <a:latin typeface="Calibri"/>
                        <a:ea typeface="Calibri"/>
                        <a:cs typeface="Times New Roman"/>
                      </a:endParaRPr>
                    </a:p>
                  </a:txBody>
                  <a:tcPr marL="68580" marR="68580" marT="0" marB="0"/>
                </a:tc>
                <a:tc>
                  <a:txBody>
                    <a:bodyPr/>
                    <a:lstStyle/>
                    <a:p>
                      <a:pPr>
                        <a:lnSpc>
                          <a:spcPct val="115000"/>
                        </a:lnSpc>
                        <a:spcAft>
                          <a:spcPts val="0"/>
                        </a:spcAft>
                      </a:pPr>
                      <a:r>
                        <a:rPr lang="en-GB" sz="1600" b="1">
                          <a:solidFill>
                            <a:srgbClr val="409A00"/>
                          </a:solidFill>
                          <a:latin typeface="Times New Roman"/>
                          <a:ea typeface="Times New Roman"/>
                          <a:cs typeface="Times New Roman"/>
                        </a:rPr>
                        <a:t>Ethnic Minority Support</a:t>
                      </a:r>
                      <a:endParaRPr lang="en-US" sz="1600">
                        <a:latin typeface="Calibri"/>
                        <a:ea typeface="Calibri"/>
                        <a:cs typeface="Times New Roman"/>
                      </a:endParaRPr>
                    </a:p>
                  </a:txBody>
                  <a:tcPr marL="68580" marR="68580" marT="0" marB="0"/>
                </a:tc>
              </a:tr>
              <a:tr h="491067">
                <a:tc>
                  <a:txBody>
                    <a:bodyPr/>
                    <a:lstStyle/>
                    <a:p>
                      <a:pPr>
                        <a:lnSpc>
                          <a:spcPct val="115000"/>
                        </a:lnSpc>
                        <a:spcAft>
                          <a:spcPts val="0"/>
                        </a:spcAft>
                      </a:pPr>
                      <a:r>
                        <a:rPr lang="en-GB" sz="1600" dirty="0">
                          <a:solidFill>
                            <a:srgbClr val="000000"/>
                          </a:solidFill>
                          <a:latin typeface="Times New Roman"/>
                          <a:ea typeface="Times New Roman"/>
                          <a:cs typeface="Times New Roman"/>
                        </a:rPr>
                        <a:t>• Access to water</a:t>
                      </a:r>
                      <a:endParaRPr lang="en-US" sz="1600" dirty="0">
                        <a:latin typeface="Calibri"/>
                        <a:ea typeface="Calibri"/>
                        <a:cs typeface="Times New Roman"/>
                      </a:endParaRPr>
                    </a:p>
                  </a:txBody>
                  <a:tcPr marL="68580" marR="68580" marT="0" marB="0"/>
                </a:tc>
                <a:tc>
                  <a:txBody>
                    <a:bodyPr/>
                    <a:lstStyle/>
                    <a:p>
                      <a:pPr>
                        <a:lnSpc>
                          <a:spcPct val="115000"/>
                        </a:lnSpc>
                        <a:spcAft>
                          <a:spcPts val="0"/>
                        </a:spcAft>
                      </a:pPr>
                      <a:r>
                        <a:rPr lang="en-GB" sz="1600">
                          <a:solidFill>
                            <a:srgbClr val="000000"/>
                          </a:solidFill>
                          <a:latin typeface="Times New Roman"/>
                          <a:ea typeface="Times New Roman"/>
                          <a:cs typeface="Times New Roman"/>
                        </a:rPr>
                        <a:t>• Relocation and migration support</a:t>
                      </a:r>
                      <a:endParaRPr lang="en-US" sz="1600">
                        <a:latin typeface="Calibri"/>
                        <a:ea typeface="Calibri"/>
                        <a:cs typeface="Times New Roman"/>
                      </a:endParaRPr>
                    </a:p>
                  </a:txBody>
                  <a:tcPr marL="68580" marR="68580" marT="0" marB="0"/>
                </a:tc>
              </a:tr>
              <a:tr h="491067">
                <a:tc>
                  <a:txBody>
                    <a:bodyPr/>
                    <a:lstStyle/>
                    <a:p>
                      <a:pPr>
                        <a:lnSpc>
                          <a:spcPct val="115000"/>
                        </a:lnSpc>
                        <a:spcAft>
                          <a:spcPts val="0"/>
                        </a:spcAft>
                      </a:pPr>
                      <a:r>
                        <a:rPr lang="en-GB" sz="1600" dirty="0">
                          <a:solidFill>
                            <a:srgbClr val="000000"/>
                          </a:solidFill>
                          <a:latin typeface="Times New Roman"/>
                          <a:ea typeface="Times New Roman"/>
                          <a:cs typeface="Times New Roman"/>
                        </a:rPr>
                        <a:t>• Access to Electricity</a:t>
                      </a:r>
                      <a:endParaRPr lang="en-US" sz="1600" dirty="0">
                        <a:latin typeface="Calibri"/>
                        <a:ea typeface="Calibri"/>
                        <a:cs typeface="Times New Roman"/>
                      </a:endParaRPr>
                    </a:p>
                  </a:txBody>
                  <a:tcPr marL="68580" marR="68580" marT="0" marB="0"/>
                </a:tc>
                <a:tc>
                  <a:txBody>
                    <a:bodyPr/>
                    <a:lstStyle/>
                    <a:p>
                      <a:pPr>
                        <a:lnSpc>
                          <a:spcPct val="115000"/>
                        </a:lnSpc>
                        <a:spcAft>
                          <a:spcPts val="0"/>
                        </a:spcAft>
                      </a:pPr>
                      <a:r>
                        <a:rPr lang="en-GB" sz="1600" dirty="0">
                          <a:solidFill>
                            <a:srgbClr val="000000"/>
                          </a:solidFill>
                          <a:latin typeface="Times New Roman"/>
                          <a:ea typeface="Times New Roman"/>
                          <a:cs typeface="Times New Roman"/>
                        </a:rPr>
                        <a:t>• Support to small ethnic minority groups</a:t>
                      </a:r>
                      <a:endParaRPr lang="en-US" sz="1600" dirty="0">
                        <a:latin typeface="Calibri"/>
                        <a:ea typeface="Calibri"/>
                        <a:cs typeface="Times New Roman"/>
                      </a:endParaRPr>
                    </a:p>
                  </a:txBody>
                  <a:tcPr marL="68580" marR="68580" marT="0" marB="0"/>
                </a:tc>
              </a:tr>
              <a:tr h="491067">
                <a:tc>
                  <a:txBody>
                    <a:bodyPr/>
                    <a:lstStyle/>
                    <a:p>
                      <a:pPr>
                        <a:lnSpc>
                          <a:spcPct val="115000"/>
                        </a:lnSpc>
                        <a:spcAft>
                          <a:spcPts val="0"/>
                        </a:spcAft>
                      </a:pPr>
                      <a:r>
                        <a:rPr lang="en-GB" sz="1600">
                          <a:solidFill>
                            <a:srgbClr val="000000"/>
                          </a:solidFill>
                          <a:latin typeface="Times New Roman"/>
                          <a:ea typeface="Times New Roman"/>
                          <a:cs typeface="Times New Roman"/>
                        </a:rPr>
                        <a:t>• Legal access support</a:t>
                      </a:r>
                      <a:endParaRPr lang="en-US" sz="1600">
                        <a:latin typeface="Calibri"/>
                        <a:ea typeface="Calibri"/>
                        <a:cs typeface="Times New Roman"/>
                      </a:endParaRPr>
                    </a:p>
                  </a:txBody>
                  <a:tcPr marL="68580" marR="68580" marT="0" marB="0"/>
                </a:tc>
                <a:tc>
                  <a:txBody>
                    <a:bodyPr/>
                    <a:lstStyle/>
                    <a:p>
                      <a:pPr>
                        <a:lnSpc>
                          <a:spcPct val="115000"/>
                        </a:lnSpc>
                        <a:spcAft>
                          <a:spcPts val="0"/>
                        </a:spcAft>
                      </a:pPr>
                      <a:endParaRPr lang="en-GB" sz="1600" dirty="0">
                        <a:solidFill>
                          <a:srgbClr val="000000"/>
                        </a:solidFill>
                        <a:latin typeface="Times New Roman"/>
                        <a:ea typeface="Times New Roman"/>
                        <a:cs typeface="Times New Roman"/>
                      </a:endParaRPr>
                    </a:p>
                  </a:txBody>
                  <a:tcPr marL="68580" marR="68580" marT="0" marB="0"/>
                </a:tc>
              </a:tr>
              <a:tr h="491067">
                <a:tc>
                  <a:txBody>
                    <a:bodyPr/>
                    <a:lstStyle/>
                    <a:p>
                      <a:pPr>
                        <a:lnSpc>
                          <a:spcPct val="115000"/>
                        </a:lnSpc>
                        <a:spcAft>
                          <a:spcPts val="0"/>
                        </a:spcAft>
                      </a:pPr>
                      <a:endParaRPr lang="en-US" sz="1600" dirty="0">
                        <a:latin typeface="Calibri"/>
                        <a:ea typeface="Calibri"/>
                        <a:cs typeface="Times New Roman"/>
                      </a:endParaRPr>
                    </a:p>
                  </a:txBody>
                  <a:tcPr marL="68580" marR="68580" marT="0" marB="0"/>
                </a:tc>
                <a:tc>
                  <a:txBody>
                    <a:bodyPr/>
                    <a:lstStyle/>
                    <a:p>
                      <a:pPr>
                        <a:lnSpc>
                          <a:spcPct val="115000"/>
                        </a:lnSpc>
                        <a:spcAft>
                          <a:spcPts val="0"/>
                        </a:spcAft>
                      </a:pPr>
                      <a:endParaRPr lang="en-US" sz="1600" dirty="0">
                        <a:latin typeface="Calibri"/>
                        <a:ea typeface="Calibri"/>
                        <a:cs typeface="Times New Roman"/>
                      </a:endParaRPr>
                    </a:p>
                  </a:txBody>
                  <a:tcPr marL="68580" marR="68580" marT="0" marB="0"/>
                </a:tc>
              </a:tr>
              <a:tr h="491067">
                <a:tc>
                  <a:txBody>
                    <a:bodyPr/>
                    <a:lstStyle/>
                    <a:p>
                      <a:pPr>
                        <a:lnSpc>
                          <a:spcPct val="115000"/>
                        </a:lnSpc>
                        <a:spcAft>
                          <a:spcPts val="0"/>
                        </a:spcAft>
                      </a:pPr>
                      <a:endParaRPr lang="en-US" sz="1600">
                        <a:latin typeface="Calibri"/>
                        <a:ea typeface="Calibri"/>
                        <a:cs typeface="Times New Roman"/>
                      </a:endParaRPr>
                    </a:p>
                  </a:txBody>
                  <a:tcPr marL="68580" marR="68580" marT="0" marB="0"/>
                </a:tc>
                <a:tc>
                  <a:txBody>
                    <a:bodyPr/>
                    <a:lstStyle/>
                    <a:p>
                      <a:pPr>
                        <a:lnSpc>
                          <a:spcPct val="115000"/>
                        </a:lnSpc>
                        <a:spcAft>
                          <a:spcPts val="0"/>
                        </a:spcAft>
                      </a:pPr>
                      <a:endParaRPr lang="en-US" sz="1600" dirty="0">
                        <a:latin typeface="Calibri"/>
                        <a:ea typeface="Calibri"/>
                        <a:cs typeface="Times New Roman"/>
                      </a:endParaRPr>
                    </a:p>
                  </a:txBody>
                  <a:tcPr marL="68580" marR="68580" marT="0" marB="0"/>
                </a:tc>
              </a:tr>
              <a:tr h="491067">
                <a:tc>
                  <a:txBody>
                    <a:bodyPr/>
                    <a:lstStyle/>
                    <a:p>
                      <a:pPr>
                        <a:lnSpc>
                          <a:spcPct val="115000"/>
                        </a:lnSpc>
                        <a:spcAft>
                          <a:spcPts val="0"/>
                        </a:spcAft>
                      </a:pPr>
                      <a:endParaRPr lang="en-US" sz="1600">
                        <a:latin typeface="Calibri"/>
                        <a:ea typeface="Calibri"/>
                        <a:cs typeface="Times New Roman"/>
                      </a:endParaRPr>
                    </a:p>
                  </a:txBody>
                  <a:tcPr marL="68580" marR="68580" marT="0" marB="0"/>
                </a:tc>
                <a:tc>
                  <a:txBody>
                    <a:bodyPr/>
                    <a:lstStyle/>
                    <a:p>
                      <a:pPr>
                        <a:lnSpc>
                          <a:spcPct val="115000"/>
                        </a:lnSpc>
                        <a:spcAft>
                          <a:spcPts val="0"/>
                        </a:spcAft>
                      </a:pPr>
                      <a:endParaRPr lang="en-US" sz="1600" dirty="0">
                        <a:latin typeface="Calibri"/>
                        <a:ea typeface="Calibri"/>
                        <a:cs typeface="Times New Roman"/>
                      </a:endParaRPr>
                    </a:p>
                  </a:txBody>
                  <a:tcPr marL="68580" marR="68580" marT="0" marB="0"/>
                </a:tc>
              </a:tr>
              <a:tr h="491067">
                <a:tc>
                  <a:txBody>
                    <a:bodyPr/>
                    <a:lstStyle/>
                    <a:p>
                      <a:pPr>
                        <a:lnSpc>
                          <a:spcPct val="115000"/>
                        </a:lnSpc>
                        <a:spcAft>
                          <a:spcPts val="0"/>
                        </a:spcAft>
                      </a:pPr>
                      <a:endParaRPr lang="en-US" sz="1600">
                        <a:latin typeface="Calibri"/>
                        <a:ea typeface="Calibri"/>
                        <a:cs typeface="Times New Roman"/>
                      </a:endParaRPr>
                    </a:p>
                  </a:txBody>
                  <a:tcPr marL="68580" marR="68580" marT="0" marB="0"/>
                </a:tc>
                <a:tc>
                  <a:txBody>
                    <a:bodyPr/>
                    <a:lstStyle/>
                    <a:p>
                      <a:pPr>
                        <a:lnSpc>
                          <a:spcPct val="115000"/>
                        </a:lnSpc>
                        <a:spcAft>
                          <a:spcPts val="0"/>
                        </a:spcAft>
                      </a:pPr>
                      <a:endParaRPr lang="en-US" sz="1600" dirty="0">
                        <a:latin typeface="Calibri"/>
                        <a:ea typeface="Calibri"/>
                        <a:cs typeface="Times New Roman"/>
                      </a:endParaRPr>
                    </a:p>
                  </a:txBody>
                  <a:tcPr marL="68580" marR="68580" marT="0" marB="0"/>
                </a:tc>
              </a:tr>
              <a:tr h="491067">
                <a:tc>
                  <a:txBody>
                    <a:bodyPr/>
                    <a:lstStyle/>
                    <a:p>
                      <a:pPr>
                        <a:lnSpc>
                          <a:spcPct val="115000"/>
                        </a:lnSpc>
                        <a:spcAft>
                          <a:spcPts val="0"/>
                        </a:spcAft>
                      </a:pPr>
                      <a:endParaRPr lang="en-US" sz="1600">
                        <a:latin typeface="Calibri"/>
                        <a:ea typeface="Calibri"/>
                        <a:cs typeface="Times New Roman"/>
                      </a:endParaRPr>
                    </a:p>
                  </a:txBody>
                  <a:tcPr marL="68580" marR="68580" marT="0" marB="0"/>
                </a:tc>
                <a:tc>
                  <a:txBody>
                    <a:bodyPr/>
                    <a:lstStyle/>
                    <a:p>
                      <a:pPr>
                        <a:lnSpc>
                          <a:spcPct val="115000"/>
                        </a:lnSpc>
                        <a:spcAft>
                          <a:spcPts val="0"/>
                        </a:spcAft>
                      </a:pPr>
                      <a:endParaRPr lang="en-US" sz="1600" dirty="0">
                        <a:latin typeface="Calibri"/>
                        <a:ea typeface="Calibri"/>
                        <a:cs typeface="Times New Roman"/>
                      </a:endParaRPr>
                    </a:p>
                  </a:txBody>
                  <a:tcPr marL="68580" marR="68580" marT="0" marB="0"/>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Poverty Policies</a:t>
            </a:r>
            <a:endParaRPr lang="en-US" dirty="0"/>
          </a:p>
        </p:txBody>
      </p:sp>
      <p:sp>
        <p:nvSpPr>
          <p:cNvPr id="3" name="Content Placeholder 2"/>
          <p:cNvSpPr>
            <a:spLocks noGrp="1"/>
          </p:cNvSpPr>
          <p:nvPr>
            <p:ph idx="1"/>
          </p:nvPr>
        </p:nvSpPr>
        <p:spPr/>
        <p:txBody>
          <a:bodyPr>
            <a:normAutofit fontScale="77500" lnSpcReduction="20000"/>
          </a:bodyPr>
          <a:lstStyle/>
          <a:p>
            <a:r>
              <a:rPr lang="en-GB" dirty="0" smtClean="0"/>
              <a:t>The policies </a:t>
            </a:r>
            <a:r>
              <a:rPr lang="en-GB" dirty="0"/>
              <a:t>have a positive impact on poverty </a:t>
            </a:r>
            <a:r>
              <a:rPr lang="en-GB" dirty="0" smtClean="0"/>
              <a:t>reduction. </a:t>
            </a:r>
          </a:p>
          <a:p>
            <a:r>
              <a:rPr lang="en-GB" dirty="0" smtClean="0"/>
              <a:t>Many </a:t>
            </a:r>
            <a:r>
              <a:rPr lang="en-GB" dirty="0"/>
              <a:t>policies have broad coverage, is designed relatively clear and has brought about positive effects such as policies on preferential credit support, educational support, medical support etc. but also the policies and projects with low coverage as providing vocational training projects for poor workers, legal aid policy for the poor</a:t>
            </a:r>
            <a:r>
              <a:rPr lang="en-GB" dirty="0" smtClean="0"/>
              <a:t>.</a:t>
            </a:r>
          </a:p>
          <a:p>
            <a:r>
              <a:rPr lang="en-GB" dirty="0" smtClean="0"/>
              <a:t>Vietnam has </a:t>
            </a:r>
            <a:r>
              <a:rPr lang="en-GB" dirty="0"/>
              <a:t>a huge overlap in a number of policy projects (such as preferential credits, extension) results in difficult to monitor, difficult to assess the effect, hard to local level when deployed and that is a major cause of lack of transparency. </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context of poverty</a:t>
            </a:r>
            <a:endParaRPr lang="en-US" dirty="0"/>
          </a:p>
        </p:txBody>
      </p:sp>
      <p:sp>
        <p:nvSpPr>
          <p:cNvPr id="3" name="Content Placeholder 2"/>
          <p:cNvSpPr>
            <a:spLocks noGrp="1"/>
          </p:cNvSpPr>
          <p:nvPr>
            <p:ph idx="1"/>
          </p:nvPr>
        </p:nvSpPr>
        <p:spPr/>
        <p:txBody>
          <a:bodyPr>
            <a:normAutofit fontScale="70000" lnSpcReduction="20000"/>
          </a:bodyPr>
          <a:lstStyle/>
          <a:p>
            <a:r>
              <a:rPr lang="en-GB" dirty="0" smtClean="0"/>
              <a:t>Although Vietnam has escaped from the list of poorest countries, but a part of the population has not completely got away from the poverty trap.</a:t>
            </a:r>
            <a:endParaRPr lang="en-US" dirty="0" smtClean="0"/>
          </a:p>
          <a:p>
            <a:r>
              <a:rPr lang="en-GB" dirty="0" smtClean="0"/>
              <a:t>Poverty </a:t>
            </a:r>
            <a:r>
              <a:rPr lang="en-GB" dirty="0"/>
              <a:t>is no longer a popular phenomenon but that tends to focus more prevalent in ethnic minorities, remote, isolated regions, vulnerable people of the new working environment, with the new socio-economic process due to the rapid development of Vietnam in recent times</a:t>
            </a:r>
            <a:r>
              <a:rPr lang="en-GB" dirty="0" smtClean="0"/>
              <a:t>.</a:t>
            </a:r>
          </a:p>
          <a:p>
            <a:r>
              <a:rPr lang="en-GB" dirty="0"/>
              <a:t>Characteristics of the poor have also changed. Though despite all population groups have benefited from high economic growth was maintained during the past two decades, the level of participation of different population groups in the development process is different, lead to significant differences between groups in quality of life, assets property and level of poverty reduction.</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context of poverty</a:t>
            </a:r>
            <a:endParaRPr lang="en-US" dirty="0"/>
          </a:p>
        </p:txBody>
      </p:sp>
      <p:sp>
        <p:nvSpPr>
          <p:cNvPr id="3" name="Content Placeholder 2"/>
          <p:cNvSpPr>
            <a:spLocks noGrp="1"/>
          </p:cNvSpPr>
          <p:nvPr>
            <p:ph idx="1"/>
          </p:nvPr>
        </p:nvSpPr>
        <p:spPr/>
        <p:txBody>
          <a:bodyPr>
            <a:normAutofit/>
          </a:bodyPr>
          <a:lstStyle/>
          <a:p>
            <a:r>
              <a:rPr lang="en-GB" dirty="0"/>
              <a:t> </a:t>
            </a:r>
            <a:r>
              <a:rPr lang="en-GB" dirty="0" smtClean="0"/>
              <a:t>Unlike </a:t>
            </a:r>
            <a:r>
              <a:rPr lang="en-GB" dirty="0"/>
              <a:t>20 years ago, when a policy can have a positive impact to all population groups then in the next phase, the large, direct and relatively uniform solutions no longer fit. The poverty reduction programs must be built with complex and sophisticated policies, which should take into account the characteristics of each group to be able to respond to new circumstances.</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p:txBody>
          <a:bodyPr>
            <a:normAutofit/>
          </a:bodyPr>
          <a:lstStyle/>
          <a:p>
            <a:r>
              <a:rPr lang="en-US" sz="2800" dirty="0" smtClean="0"/>
              <a:t>Thanks for your attention!</a:t>
            </a:r>
            <a:endParaRPr lang="en-US" sz="28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Contents</a:t>
            </a:r>
            <a:endParaRPr lang="en-US" dirty="0"/>
          </a:p>
        </p:txBody>
      </p:sp>
      <p:sp>
        <p:nvSpPr>
          <p:cNvPr id="3" name="Content Placeholder 2"/>
          <p:cNvSpPr>
            <a:spLocks noGrp="1"/>
          </p:cNvSpPr>
          <p:nvPr>
            <p:ph idx="1"/>
          </p:nvPr>
        </p:nvSpPr>
        <p:spPr/>
        <p:txBody>
          <a:bodyPr/>
          <a:lstStyle/>
          <a:p>
            <a:r>
              <a:rPr lang="en-US" dirty="0" smtClean="0"/>
              <a:t>Poverty Definition - Vietnam</a:t>
            </a:r>
          </a:p>
          <a:p>
            <a:r>
              <a:rPr lang="en-US" dirty="0" smtClean="0"/>
              <a:t>Poverty Line - Vietnam</a:t>
            </a:r>
          </a:p>
          <a:p>
            <a:r>
              <a:rPr lang="en-US" dirty="0" smtClean="0"/>
              <a:t>Poverty Identification - Vietnam</a:t>
            </a:r>
          </a:p>
          <a:p>
            <a:r>
              <a:rPr lang="en-US" dirty="0" smtClean="0"/>
              <a:t>Poverty Trends - Vietnam</a:t>
            </a:r>
          </a:p>
          <a:p>
            <a:r>
              <a:rPr lang="en-US" dirty="0" smtClean="0"/>
              <a:t>Poverty Policies - Vietnam</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Poverty Definition</a:t>
            </a:r>
            <a:endParaRPr lang="en-US" dirty="0"/>
          </a:p>
        </p:txBody>
      </p:sp>
      <p:sp>
        <p:nvSpPr>
          <p:cNvPr id="3" name="Content Placeholder 2"/>
          <p:cNvSpPr>
            <a:spLocks noGrp="1"/>
          </p:cNvSpPr>
          <p:nvPr>
            <p:ph idx="1"/>
          </p:nvPr>
        </p:nvSpPr>
        <p:spPr/>
        <p:txBody>
          <a:bodyPr/>
          <a:lstStyle/>
          <a:p>
            <a:r>
              <a:rPr lang="en-US" dirty="0" smtClean="0"/>
              <a:t>By Government regulation: </a:t>
            </a:r>
            <a:r>
              <a:rPr lang="en-GB" dirty="0"/>
              <a:t>Households have been classified as poor if their </a:t>
            </a:r>
            <a:r>
              <a:rPr lang="en-GB" dirty="0" smtClean="0"/>
              <a:t>per capita income </a:t>
            </a:r>
            <a:r>
              <a:rPr lang="en-GB" dirty="0"/>
              <a:t>(which is a measure of living standards) is below the national poverty line and non-poor if it is above that cut-off amount.</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Poverty Line</a:t>
            </a:r>
            <a:endParaRPr lang="en-US" dirty="0"/>
          </a:p>
        </p:txBody>
      </p:sp>
      <p:graphicFrame>
        <p:nvGraphicFramePr>
          <p:cNvPr id="6" name="Content Placeholder 5"/>
          <p:cNvGraphicFramePr>
            <a:graphicFrameLocks noGrp="1"/>
          </p:cNvGraphicFramePr>
          <p:nvPr>
            <p:ph idx="1"/>
          </p:nvPr>
        </p:nvGraphicFramePr>
        <p:xfrm>
          <a:off x="457200" y="1600200"/>
          <a:ext cx="8229599" cy="4343399"/>
        </p:xfrm>
        <a:graphic>
          <a:graphicData uri="http://schemas.openxmlformats.org/drawingml/2006/table">
            <a:tbl>
              <a:tblPr firstRow="1" bandRow="1">
                <a:tableStyleId>{5C22544A-7EE6-4342-B048-85BDC9FD1C3A}</a:tableStyleId>
              </a:tblPr>
              <a:tblGrid>
                <a:gridCol w="1175657"/>
                <a:gridCol w="1175657"/>
                <a:gridCol w="1175657"/>
                <a:gridCol w="1175657"/>
                <a:gridCol w="1175657"/>
                <a:gridCol w="1175657"/>
                <a:gridCol w="1175657"/>
              </a:tblGrid>
              <a:tr h="477982">
                <a:tc>
                  <a:txBody>
                    <a:bodyPr/>
                    <a:lstStyle/>
                    <a:p>
                      <a:pPr marL="0" algn="just">
                        <a:lnSpc>
                          <a:spcPct val="115000"/>
                        </a:lnSpc>
                        <a:spcBef>
                          <a:spcPts val="0"/>
                        </a:spcBef>
                        <a:spcAft>
                          <a:spcPts val="0"/>
                        </a:spcAft>
                      </a:pPr>
                      <a:r>
                        <a:rPr lang="en-GB" sz="1400" dirty="0">
                          <a:latin typeface="Arial" pitchFamily="34" charset="0"/>
                          <a:ea typeface="Calibri"/>
                          <a:cs typeface="Arial" pitchFamily="34" charset="0"/>
                        </a:rPr>
                        <a:t>Location</a:t>
                      </a:r>
                      <a:endParaRPr lang="en-US" sz="1400" dirty="0">
                        <a:latin typeface="Arial" pitchFamily="34" charset="0"/>
                        <a:ea typeface="Calibri"/>
                        <a:cs typeface="Arial" pitchFamily="34" charset="0"/>
                      </a:endParaRPr>
                    </a:p>
                  </a:txBody>
                  <a:tcPr marL="68580" marR="68580" marT="0" marB="0"/>
                </a:tc>
                <a:tc>
                  <a:txBody>
                    <a:bodyPr/>
                    <a:lstStyle/>
                    <a:p>
                      <a:pPr marL="0" algn="just">
                        <a:lnSpc>
                          <a:spcPct val="115000"/>
                        </a:lnSpc>
                        <a:spcBef>
                          <a:spcPts val="0"/>
                        </a:spcBef>
                        <a:spcAft>
                          <a:spcPts val="0"/>
                        </a:spcAft>
                      </a:pPr>
                      <a:r>
                        <a:rPr lang="en-GB" sz="1400" dirty="0">
                          <a:latin typeface="Arial" pitchFamily="34" charset="0"/>
                          <a:ea typeface="Calibri"/>
                          <a:cs typeface="Arial" pitchFamily="34" charset="0"/>
                        </a:rPr>
                        <a:t>1993-1995</a:t>
                      </a:r>
                      <a:endParaRPr lang="en-US" sz="1400" dirty="0">
                        <a:latin typeface="Arial" pitchFamily="34" charset="0"/>
                        <a:ea typeface="Calibri"/>
                        <a:cs typeface="Arial" pitchFamily="34" charset="0"/>
                      </a:endParaRPr>
                    </a:p>
                  </a:txBody>
                  <a:tcPr marL="68580" marR="68580" marT="0" marB="0"/>
                </a:tc>
                <a:tc>
                  <a:txBody>
                    <a:bodyPr/>
                    <a:lstStyle/>
                    <a:p>
                      <a:pPr marL="0" algn="just">
                        <a:lnSpc>
                          <a:spcPct val="115000"/>
                        </a:lnSpc>
                        <a:spcBef>
                          <a:spcPts val="0"/>
                        </a:spcBef>
                        <a:spcAft>
                          <a:spcPts val="0"/>
                        </a:spcAft>
                      </a:pPr>
                      <a:r>
                        <a:rPr lang="en-GB" sz="1400" dirty="0">
                          <a:latin typeface="Arial" pitchFamily="34" charset="0"/>
                          <a:ea typeface="Calibri"/>
                          <a:cs typeface="Arial" pitchFamily="34" charset="0"/>
                        </a:rPr>
                        <a:t>1996-1997</a:t>
                      </a:r>
                      <a:endParaRPr lang="en-US" sz="1400" dirty="0">
                        <a:latin typeface="Arial" pitchFamily="34" charset="0"/>
                        <a:ea typeface="Calibri"/>
                        <a:cs typeface="Arial" pitchFamily="34" charset="0"/>
                      </a:endParaRPr>
                    </a:p>
                  </a:txBody>
                  <a:tcPr marL="68580" marR="68580" marT="0" marB="0"/>
                </a:tc>
                <a:tc>
                  <a:txBody>
                    <a:bodyPr/>
                    <a:lstStyle/>
                    <a:p>
                      <a:pPr marL="0" algn="just">
                        <a:lnSpc>
                          <a:spcPct val="115000"/>
                        </a:lnSpc>
                        <a:spcBef>
                          <a:spcPts val="0"/>
                        </a:spcBef>
                        <a:spcAft>
                          <a:spcPts val="0"/>
                        </a:spcAft>
                      </a:pPr>
                      <a:r>
                        <a:rPr lang="en-GB" sz="1400">
                          <a:latin typeface="Arial" pitchFamily="34" charset="0"/>
                          <a:ea typeface="Calibri"/>
                          <a:cs typeface="Arial" pitchFamily="34" charset="0"/>
                        </a:rPr>
                        <a:t>1998-2000</a:t>
                      </a:r>
                      <a:endParaRPr lang="en-US" sz="1400">
                        <a:latin typeface="Arial" pitchFamily="34" charset="0"/>
                        <a:ea typeface="Calibri"/>
                        <a:cs typeface="Arial" pitchFamily="34" charset="0"/>
                      </a:endParaRPr>
                    </a:p>
                  </a:txBody>
                  <a:tcPr marL="68580" marR="68580" marT="0" marB="0"/>
                </a:tc>
                <a:tc>
                  <a:txBody>
                    <a:bodyPr/>
                    <a:lstStyle/>
                    <a:p>
                      <a:pPr marL="0" algn="just">
                        <a:lnSpc>
                          <a:spcPct val="115000"/>
                        </a:lnSpc>
                        <a:spcBef>
                          <a:spcPts val="0"/>
                        </a:spcBef>
                        <a:spcAft>
                          <a:spcPts val="0"/>
                        </a:spcAft>
                      </a:pPr>
                      <a:r>
                        <a:rPr lang="en-GB" sz="1400">
                          <a:latin typeface="Arial" pitchFamily="34" charset="0"/>
                          <a:ea typeface="Calibri"/>
                          <a:cs typeface="Arial" pitchFamily="34" charset="0"/>
                        </a:rPr>
                        <a:t>2001-2005</a:t>
                      </a:r>
                      <a:endParaRPr lang="en-US" sz="1400">
                        <a:latin typeface="Arial" pitchFamily="34" charset="0"/>
                        <a:ea typeface="Calibri"/>
                        <a:cs typeface="Arial" pitchFamily="34" charset="0"/>
                      </a:endParaRPr>
                    </a:p>
                  </a:txBody>
                  <a:tcPr marL="68580" marR="68580" marT="0" marB="0"/>
                </a:tc>
                <a:tc>
                  <a:txBody>
                    <a:bodyPr/>
                    <a:lstStyle/>
                    <a:p>
                      <a:pPr marL="0" algn="just">
                        <a:lnSpc>
                          <a:spcPct val="115000"/>
                        </a:lnSpc>
                        <a:spcBef>
                          <a:spcPts val="0"/>
                        </a:spcBef>
                        <a:spcAft>
                          <a:spcPts val="0"/>
                        </a:spcAft>
                      </a:pPr>
                      <a:r>
                        <a:rPr lang="en-GB" sz="1400">
                          <a:latin typeface="Arial" pitchFamily="34" charset="0"/>
                          <a:ea typeface="Calibri"/>
                          <a:cs typeface="Arial" pitchFamily="34" charset="0"/>
                        </a:rPr>
                        <a:t>2006-2010</a:t>
                      </a:r>
                      <a:endParaRPr lang="en-US" sz="1400">
                        <a:latin typeface="Arial" pitchFamily="34" charset="0"/>
                        <a:ea typeface="Calibri"/>
                        <a:cs typeface="Arial" pitchFamily="34" charset="0"/>
                      </a:endParaRPr>
                    </a:p>
                  </a:txBody>
                  <a:tcPr marL="68580" marR="68580" marT="0" marB="0"/>
                </a:tc>
                <a:tc>
                  <a:txBody>
                    <a:bodyPr/>
                    <a:lstStyle/>
                    <a:p>
                      <a:pPr marL="0" algn="just">
                        <a:lnSpc>
                          <a:spcPct val="115000"/>
                        </a:lnSpc>
                        <a:spcBef>
                          <a:spcPts val="0"/>
                        </a:spcBef>
                        <a:spcAft>
                          <a:spcPts val="0"/>
                        </a:spcAft>
                      </a:pPr>
                      <a:r>
                        <a:rPr lang="en-GB" sz="1400">
                          <a:latin typeface="Arial" pitchFamily="34" charset="0"/>
                          <a:ea typeface="Calibri"/>
                          <a:cs typeface="Arial" pitchFamily="34" charset="0"/>
                        </a:rPr>
                        <a:t>2011-1015</a:t>
                      </a:r>
                      <a:endParaRPr lang="en-US" sz="1400">
                        <a:latin typeface="Arial" pitchFamily="34" charset="0"/>
                        <a:ea typeface="Calibri"/>
                        <a:cs typeface="Arial" pitchFamily="34" charset="0"/>
                      </a:endParaRPr>
                    </a:p>
                  </a:txBody>
                  <a:tcPr marL="68580" marR="68580" marT="0" marB="0"/>
                </a:tc>
              </a:tr>
              <a:tr h="1129145">
                <a:tc>
                  <a:txBody>
                    <a:bodyPr/>
                    <a:lstStyle/>
                    <a:p>
                      <a:pPr marL="0" algn="just">
                        <a:lnSpc>
                          <a:spcPct val="115000"/>
                        </a:lnSpc>
                        <a:spcBef>
                          <a:spcPts val="0"/>
                        </a:spcBef>
                        <a:spcAft>
                          <a:spcPts val="0"/>
                        </a:spcAft>
                      </a:pPr>
                      <a:r>
                        <a:rPr lang="en-GB" sz="1400" dirty="0">
                          <a:latin typeface="Arial" pitchFamily="34" charset="0"/>
                          <a:ea typeface="Calibri"/>
                          <a:cs typeface="Arial" pitchFamily="34" charset="0"/>
                        </a:rPr>
                        <a:t>Urban</a:t>
                      </a:r>
                      <a:endParaRPr lang="en-US" sz="1400" dirty="0">
                        <a:latin typeface="Arial" pitchFamily="34" charset="0"/>
                        <a:ea typeface="Calibri"/>
                        <a:cs typeface="Arial" pitchFamily="34" charset="0"/>
                      </a:endParaRPr>
                    </a:p>
                  </a:txBody>
                  <a:tcPr marL="68580" marR="68580" marT="0" marB="0"/>
                </a:tc>
                <a:tc>
                  <a:txBody>
                    <a:bodyPr/>
                    <a:lstStyle/>
                    <a:p>
                      <a:pPr marL="0" algn="just">
                        <a:lnSpc>
                          <a:spcPct val="115000"/>
                        </a:lnSpc>
                        <a:spcBef>
                          <a:spcPts val="0"/>
                        </a:spcBef>
                        <a:spcAft>
                          <a:spcPts val="0"/>
                        </a:spcAft>
                      </a:pPr>
                      <a:r>
                        <a:rPr lang="en-GB" sz="1400" dirty="0">
                          <a:latin typeface="Arial" pitchFamily="34" charset="0"/>
                          <a:ea typeface="Calibri"/>
                          <a:cs typeface="Arial" pitchFamily="34" charset="0"/>
                        </a:rPr>
                        <a:t>20 kg of rice</a:t>
                      </a:r>
                      <a:endParaRPr lang="en-US" sz="1400" dirty="0">
                        <a:latin typeface="Arial" pitchFamily="34" charset="0"/>
                        <a:ea typeface="Calibri"/>
                        <a:cs typeface="Arial" pitchFamily="34" charset="0"/>
                      </a:endParaRPr>
                    </a:p>
                  </a:txBody>
                  <a:tcPr marL="68580" marR="68580" marT="0" marB="0"/>
                </a:tc>
                <a:tc>
                  <a:txBody>
                    <a:bodyPr/>
                    <a:lstStyle/>
                    <a:p>
                      <a:pPr marL="0" algn="just">
                        <a:lnSpc>
                          <a:spcPct val="115000"/>
                        </a:lnSpc>
                        <a:spcBef>
                          <a:spcPts val="0"/>
                        </a:spcBef>
                        <a:spcAft>
                          <a:spcPts val="0"/>
                        </a:spcAft>
                      </a:pPr>
                      <a:r>
                        <a:rPr lang="en-GB" sz="1400" dirty="0">
                          <a:latin typeface="Arial" pitchFamily="34" charset="0"/>
                          <a:ea typeface="Calibri"/>
                          <a:cs typeface="Arial" pitchFamily="34" charset="0"/>
                        </a:rPr>
                        <a:t>25 kg of rice</a:t>
                      </a:r>
                      <a:endParaRPr lang="en-US" sz="1400" dirty="0">
                        <a:latin typeface="Arial" pitchFamily="34" charset="0"/>
                        <a:ea typeface="Calibri"/>
                        <a:cs typeface="Arial" pitchFamily="34" charset="0"/>
                      </a:endParaRPr>
                    </a:p>
                  </a:txBody>
                  <a:tcPr marL="68580" marR="68580" marT="0" marB="0"/>
                </a:tc>
                <a:tc>
                  <a:txBody>
                    <a:bodyPr/>
                    <a:lstStyle/>
                    <a:p>
                      <a:pPr marL="0" algn="just">
                        <a:lnSpc>
                          <a:spcPct val="115000"/>
                        </a:lnSpc>
                        <a:spcBef>
                          <a:spcPts val="0"/>
                        </a:spcBef>
                        <a:spcAft>
                          <a:spcPts val="0"/>
                        </a:spcAft>
                      </a:pPr>
                      <a:r>
                        <a:rPr lang="en-GB" sz="1400" dirty="0">
                          <a:latin typeface="Arial" pitchFamily="34" charset="0"/>
                          <a:ea typeface="Calibri"/>
                          <a:cs typeface="Arial" pitchFamily="34" charset="0"/>
                        </a:rPr>
                        <a:t>25 kg of rice</a:t>
                      </a:r>
                      <a:endParaRPr lang="en-US" sz="1400" dirty="0">
                        <a:latin typeface="Arial" pitchFamily="34" charset="0"/>
                        <a:ea typeface="Calibri"/>
                        <a:cs typeface="Arial" pitchFamily="34" charset="0"/>
                      </a:endParaRPr>
                    </a:p>
                    <a:p>
                      <a:pPr marL="0" algn="just">
                        <a:lnSpc>
                          <a:spcPct val="115000"/>
                        </a:lnSpc>
                        <a:spcBef>
                          <a:spcPts val="0"/>
                        </a:spcBef>
                        <a:spcAft>
                          <a:spcPts val="0"/>
                        </a:spcAft>
                      </a:pPr>
                      <a:r>
                        <a:rPr lang="en-GB" sz="1400" dirty="0">
                          <a:latin typeface="Arial" pitchFamily="34" charset="0"/>
                          <a:ea typeface="Calibri"/>
                          <a:cs typeface="Arial" pitchFamily="34" charset="0"/>
                        </a:rPr>
                        <a:t>(90000VND)</a:t>
                      </a:r>
                      <a:endParaRPr lang="en-US" sz="1400" dirty="0">
                        <a:latin typeface="Arial" pitchFamily="34" charset="0"/>
                        <a:ea typeface="Calibri"/>
                        <a:cs typeface="Arial" pitchFamily="34" charset="0"/>
                      </a:endParaRPr>
                    </a:p>
                  </a:txBody>
                  <a:tcPr marL="68580" marR="68580" marT="0" marB="0"/>
                </a:tc>
                <a:tc>
                  <a:txBody>
                    <a:bodyPr/>
                    <a:lstStyle/>
                    <a:p>
                      <a:pPr marL="0" algn="just">
                        <a:lnSpc>
                          <a:spcPct val="115000"/>
                        </a:lnSpc>
                        <a:spcBef>
                          <a:spcPts val="0"/>
                        </a:spcBef>
                        <a:spcAft>
                          <a:spcPts val="0"/>
                        </a:spcAft>
                      </a:pPr>
                      <a:r>
                        <a:rPr lang="en-GB" sz="1400" dirty="0">
                          <a:latin typeface="Arial" pitchFamily="34" charset="0"/>
                          <a:ea typeface="Calibri"/>
                          <a:cs typeface="Arial" pitchFamily="34" charset="0"/>
                        </a:rPr>
                        <a:t>150000 VND</a:t>
                      </a:r>
                      <a:endParaRPr lang="en-US" sz="1400" dirty="0">
                        <a:latin typeface="Arial" pitchFamily="34" charset="0"/>
                        <a:ea typeface="Calibri"/>
                        <a:cs typeface="Arial" pitchFamily="34" charset="0"/>
                      </a:endParaRPr>
                    </a:p>
                  </a:txBody>
                  <a:tcPr marL="68580" marR="68580" marT="0" marB="0"/>
                </a:tc>
                <a:tc>
                  <a:txBody>
                    <a:bodyPr/>
                    <a:lstStyle/>
                    <a:p>
                      <a:pPr marL="0" algn="just">
                        <a:lnSpc>
                          <a:spcPct val="115000"/>
                        </a:lnSpc>
                        <a:spcBef>
                          <a:spcPts val="0"/>
                        </a:spcBef>
                        <a:spcAft>
                          <a:spcPts val="0"/>
                        </a:spcAft>
                      </a:pPr>
                      <a:r>
                        <a:rPr lang="en-GB" sz="1400">
                          <a:latin typeface="Arial" pitchFamily="34" charset="0"/>
                          <a:ea typeface="Calibri"/>
                          <a:cs typeface="Arial" pitchFamily="34" charset="0"/>
                        </a:rPr>
                        <a:t>260000VND</a:t>
                      </a:r>
                      <a:endParaRPr lang="en-US" sz="1400">
                        <a:latin typeface="Arial" pitchFamily="34" charset="0"/>
                        <a:ea typeface="Calibri"/>
                        <a:cs typeface="Arial" pitchFamily="34" charset="0"/>
                      </a:endParaRPr>
                    </a:p>
                  </a:txBody>
                  <a:tcPr marL="68580" marR="68580" marT="0" marB="0"/>
                </a:tc>
                <a:tc>
                  <a:txBody>
                    <a:bodyPr/>
                    <a:lstStyle/>
                    <a:p>
                      <a:pPr marL="0" algn="just">
                        <a:lnSpc>
                          <a:spcPct val="115000"/>
                        </a:lnSpc>
                        <a:spcBef>
                          <a:spcPts val="0"/>
                        </a:spcBef>
                        <a:spcAft>
                          <a:spcPts val="0"/>
                        </a:spcAft>
                      </a:pPr>
                      <a:r>
                        <a:rPr lang="en-GB" sz="1400">
                          <a:latin typeface="Arial" pitchFamily="34" charset="0"/>
                          <a:ea typeface="Calibri"/>
                          <a:cs typeface="Arial" pitchFamily="34" charset="0"/>
                        </a:rPr>
                        <a:t>500000VND</a:t>
                      </a:r>
                      <a:endParaRPr lang="en-US" sz="1400">
                        <a:latin typeface="Arial" pitchFamily="34" charset="0"/>
                        <a:ea typeface="Calibri"/>
                        <a:cs typeface="Arial" pitchFamily="34" charset="0"/>
                      </a:endParaRPr>
                    </a:p>
                  </a:txBody>
                  <a:tcPr marL="68580" marR="68580" marT="0" marB="0"/>
                </a:tc>
              </a:tr>
              <a:tr h="477982">
                <a:tc>
                  <a:txBody>
                    <a:bodyPr/>
                    <a:lstStyle/>
                    <a:p>
                      <a:pPr marL="0" algn="just">
                        <a:lnSpc>
                          <a:spcPct val="115000"/>
                        </a:lnSpc>
                        <a:spcBef>
                          <a:spcPts val="0"/>
                        </a:spcBef>
                        <a:spcAft>
                          <a:spcPts val="0"/>
                        </a:spcAft>
                      </a:pPr>
                      <a:r>
                        <a:rPr lang="en-GB" sz="1400" dirty="0">
                          <a:latin typeface="Arial" pitchFamily="34" charset="0"/>
                          <a:ea typeface="Calibri"/>
                          <a:cs typeface="Arial" pitchFamily="34" charset="0"/>
                        </a:rPr>
                        <a:t>Rural</a:t>
                      </a:r>
                      <a:endParaRPr lang="en-US" sz="1400" dirty="0">
                        <a:latin typeface="Arial" pitchFamily="34" charset="0"/>
                        <a:ea typeface="Calibri"/>
                        <a:cs typeface="Arial" pitchFamily="34" charset="0"/>
                      </a:endParaRPr>
                    </a:p>
                  </a:txBody>
                  <a:tcPr marL="68580" marR="68580" marT="0" marB="0"/>
                </a:tc>
                <a:tc>
                  <a:txBody>
                    <a:bodyPr/>
                    <a:lstStyle/>
                    <a:p>
                      <a:pPr marL="0" algn="just">
                        <a:lnSpc>
                          <a:spcPct val="115000"/>
                        </a:lnSpc>
                        <a:spcBef>
                          <a:spcPts val="0"/>
                        </a:spcBef>
                        <a:spcAft>
                          <a:spcPts val="0"/>
                        </a:spcAft>
                      </a:pPr>
                      <a:r>
                        <a:rPr lang="en-GB" sz="1400">
                          <a:latin typeface="Arial" pitchFamily="34" charset="0"/>
                          <a:ea typeface="Calibri"/>
                          <a:cs typeface="Arial" pitchFamily="34" charset="0"/>
                        </a:rPr>
                        <a:t>15 kg of rice</a:t>
                      </a:r>
                      <a:endParaRPr lang="en-US" sz="1400">
                        <a:latin typeface="Arial" pitchFamily="34" charset="0"/>
                        <a:ea typeface="Calibri"/>
                        <a:cs typeface="Arial" pitchFamily="34" charset="0"/>
                      </a:endParaRPr>
                    </a:p>
                  </a:txBody>
                  <a:tcPr marL="68580" marR="68580" marT="0" marB="0"/>
                </a:tc>
                <a:tc>
                  <a:txBody>
                    <a:bodyPr/>
                    <a:lstStyle/>
                    <a:p>
                      <a:pPr marL="0" algn="just">
                        <a:lnSpc>
                          <a:spcPct val="115000"/>
                        </a:lnSpc>
                        <a:spcBef>
                          <a:spcPts val="0"/>
                        </a:spcBef>
                        <a:spcAft>
                          <a:spcPts val="0"/>
                        </a:spcAft>
                      </a:pPr>
                      <a:endParaRPr lang="en-GB" sz="1400">
                        <a:latin typeface="Arial" pitchFamily="34" charset="0"/>
                        <a:ea typeface="Calibri"/>
                        <a:cs typeface="Arial" pitchFamily="34" charset="0"/>
                      </a:endParaRPr>
                    </a:p>
                  </a:txBody>
                  <a:tcPr marL="68580" marR="68580" marT="0" marB="0"/>
                </a:tc>
                <a:tc>
                  <a:txBody>
                    <a:bodyPr/>
                    <a:lstStyle/>
                    <a:p>
                      <a:pPr marL="0" algn="just">
                        <a:lnSpc>
                          <a:spcPct val="115000"/>
                        </a:lnSpc>
                        <a:spcBef>
                          <a:spcPts val="0"/>
                        </a:spcBef>
                        <a:spcAft>
                          <a:spcPts val="0"/>
                        </a:spcAft>
                      </a:pPr>
                      <a:endParaRPr lang="en-GB" sz="1400">
                        <a:latin typeface="Arial" pitchFamily="34" charset="0"/>
                        <a:ea typeface="Calibri"/>
                        <a:cs typeface="Arial" pitchFamily="34" charset="0"/>
                      </a:endParaRPr>
                    </a:p>
                  </a:txBody>
                  <a:tcPr marL="68580" marR="68580" marT="0" marB="0"/>
                </a:tc>
                <a:tc>
                  <a:txBody>
                    <a:bodyPr/>
                    <a:lstStyle/>
                    <a:p>
                      <a:pPr marL="0" algn="just">
                        <a:lnSpc>
                          <a:spcPct val="115000"/>
                        </a:lnSpc>
                        <a:spcBef>
                          <a:spcPts val="0"/>
                        </a:spcBef>
                        <a:spcAft>
                          <a:spcPts val="0"/>
                        </a:spcAft>
                      </a:pPr>
                      <a:endParaRPr lang="en-GB" sz="1400" dirty="0">
                        <a:latin typeface="Arial" pitchFamily="34" charset="0"/>
                        <a:ea typeface="Calibri"/>
                        <a:cs typeface="Arial" pitchFamily="34" charset="0"/>
                      </a:endParaRPr>
                    </a:p>
                  </a:txBody>
                  <a:tcPr marL="68580" marR="68580" marT="0" marB="0"/>
                </a:tc>
                <a:tc>
                  <a:txBody>
                    <a:bodyPr/>
                    <a:lstStyle/>
                    <a:p>
                      <a:pPr marL="0" algn="just">
                        <a:lnSpc>
                          <a:spcPct val="115000"/>
                        </a:lnSpc>
                        <a:spcBef>
                          <a:spcPts val="0"/>
                        </a:spcBef>
                        <a:spcAft>
                          <a:spcPts val="0"/>
                        </a:spcAft>
                      </a:pPr>
                      <a:r>
                        <a:rPr lang="en-GB" sz="1400" dirty="0">
                          <a:latin typeface="Arial" pitchFamily="34" charset="0"/>
                          <a:ea typeface="Calibri"/>
                          <a:cs typeface="Arial" pitchFamily="34" charset="0"/>
                        </a:rPr>
                        <a:t>200000VND</a:t>
                      </a:r>
                      <a:endParaRPr lang="en-US" sz="1400" dirty="0">
                        <a:latin typeface="Arial" pitchFamily="34" charset="0"/>
                        <a:ea typeface="Calibri"/>
                        <a:cs typeface="Arial" pitchFamily="34" charset="0"/>
                      </a:endParaRPr>
                    </a:p>
                  </a:txBody>
                  <a:tcPr marL="68580" marR="68580" marT="0" marB="0"/>
                </a:tc>
                <a:tc>
                  <a:txBody>
                    <a:bodyPr/>
                    <a:lstStyle/>
                    <a:p>
                      <a:pPr marL="0" algn="just">
                        <a:lnSpc>
                          <a:spcPct val="115000"/>
                        </a:lnSpc>
                        <a:spcBef>
                          <a:spcPts val="0"/>
                        </a:spcBef>
                        <a:spcAft>
                          <a:spcPts val="0"/>
                        </a:spcAft>
                      </a:pPr>
                      <a:r>
                        <a:rPr lang="en-GB" sz="1400">
                          <a:latin typeface="Arial" pitchFamily="34" charset="0"/>
                          <a:ea typeface="Calibri"/>
                          <a:cs typeface="Arial" pitchFamily="34" charset="0"/>
                        </a:rPr>
                        <a:t>400000VND</a:t>
                      </a:r>
                      <a:endParaRPr lang="en-US" sz="1400">
                        <a:latin typeface="Arial" pitchFamily="34" charset="0"/>
                        <a:ea typeface="Calibri"/>
                        <a:cs typeface="Arial" pitchFamily="34" charset="0"/>
                      </a:endParaRPr>
                    </a:p>
                  </a:txBody>
                  <a:tcPr marL="68580" marR="68580" marT="0" marB="0"/>
                </a:tc>
              </a:tr>
              <a:tr h="1129145">
                <a:tc>
                  <a:txBody>
                    <a:bodyPr/>
                    <a:lstStyle/>
                    <a:p>
                      <a:pPr marL="0" algn="just">
                        <a:lnSpc>
                          <a:spcPct val="115000"/>
                        </a:lnSpc>
                        <a:spcBef>
                          <a:spcPts val="0"/>
                        </a:spcBef>
                        <a:spcAft>
                          <a:spcPts val="0"/>
                        </a:spcAft>
                      </a:pPr>
                      <a:r>
                        <a:rPr lang="en-GB" sz="1400" dirty="0">
                          <a:latin typeface="Arial" pitchFamily="34" charset="0"/>
                          <a:ea typeface="Calibri"/>
                          <a:cs typeface="Arial" pitchFamily="34" charset="0"/>
                        </a:rPr>
                        <a:t>Rural Mountainous and island</a:t>
                      </a:r>
                      <a:endParaRPr lang="en-US" sz="1400" dirty="0">
                        <a:latin typeface="Arial" pitchFamily="34" charset="0"/>
                        <a:ea typeface="Calibri"/>
                        <a:cs typeface="Arial" pitchFamily="34" charset="0"/>
                      </a:endParaRPr>
                    </a:p>
                  </a:txBody>
                  <a:tcPr marL="68580" marR="68580" marT="0" marB="0"/>
                </a:tc>
                <a:tc>
                  <a:txBody>
                    <a:bodyPr/>
                    <a:lstStyle/>
                    <a:p>
                      <a:pPr marL="0" algn="just">
                        <a:lnSpc>
                          <a:spcPct val="115000"/>
                        </a:lnSpc>
                        <a:spcBef>
                          <a:spcPts val="0"/>
                        </a:spcBef>
                        <a:spcAft>
                          <a:spcPts val="0"/>
                        </a:spcAft>
                      </a:pPr>
                      <a:endParaRPr lang="en-GB" sz="1400" dirty="0">
                        <a:latin typeface="Arial" pitchFamily="34" charset="0"/>
                        <a:ea typeface="Calibri"/>
                        <a:cs typeface="Arial" pitchFamily="34" charset="0"/>
                      </a:endParaRPr>
                    </a:p>
                  </a:txBody>
                  <a:tcPr marL="68580" marR="68580" marT="0" marB="0"/>
                </a:tc>
                <a:tc>
                  <a:txBody>
                    <a:bodyPr/>
                    <a:lstStyle/>
                    <a:p>
                      <a:pPr marL="0" algn="just">
                        <a:lnSpc>
                          <a:spcPct val="115000"/>
                        </a:lnSpc>
                        <a:spcBef>
                          <a:spcPts val="0"/>
                        </a:spcBef>
                        <a:spcAft>
                          <a:spcPts val="0"/>
                        </a:spcAft>
                      </a:pPr>
                      <a:r>
                        <a:rPr lang="en-GB" sz="1400">
                          <a:latin typeface="Arial" pitchFamily="34" charset="0"/>
                          <a:ea typeface="Calibri"/>
                          <a:cs typeface="Arial" pitchFamily="34" charset="0"/>
                        </a:rPr>
                        <a:t>15 kg of rice</a:t>
                      </a:r>
                      <a:endParaRPr lang="en-US" sz="1400">
                        <a:latin typeface="Arial" pitchFamily="34" charset="0"/>
                        <a:ea typeface="Calibri"/>
                        <a:cs typeface="Arial" pitchFamily="34" charset="0"/>
                      </a:endParaRPr>
                    </a:p>
                  </a:txBody>
                  <a:tcPr marL="68580" marR="68580" marT="0" marB="0"/>
                </a:tc>
                <a:tc>
                  <a:txBody>
                    <a:bodyPr/>
                    <a:lstStyle/>
                    <a:p>
                      <a:pPr marL="0" algn="just">
                        <a:lnSpc>
                          <a:spcPct val="115000"/>
                        </a:lnSpc>
                        <a:spcBef>
                          <a:spcPts val="0"/>
                        </a:spcBef>
                        <a:spcAft>
                          <a:spcPts val="0"/>
                        </a:spcAft>
                      </a:pPr>
                      <a:r>
                        <a:rPr lang="en-GB" sz="1400">
                          <a:latin typeface="Arial" pitchFamily="34" charset="0"/>
                          <a:ea typeface="Calibri"/>
                          <a:cs typeface="Arial" pitchFamily="34" charset="0"/>
                        </a:rPr>
                        <a:t>15 kg of rice</a:t>
                      </a:r>
                      <a:endParaRPr lang="en-US" sz="1400">
                        <a:latin typeface="Arial" pitchFamily="34" charset="0"/>
                        <a:ea typeface="Calibri"/>
                        <a:cs typeface="Arial" pitchFamily="34" charset="0"/>
                      </a:endParaRPr>
                    </a:p>
                    <a:p>
                      <a:pPr marL="0" algn="just">
                        <a:lnSpc>
                          <a:spcPct val="115000"/>
                        </a:lnSpc>
                        <a:spcBef>
                          <a:spcPts val="0"/>
                        </a:spcBef>
                        <a:spcAft>
                          <a:spcPts val="0"/>
                        </a:spcAft>
                      </a:pPr>
                      <a:r>
                        <a:rPr lang="en-GB" sz="1400">
                          <a:latin typeface="Arial" pitchFamily="34" charset="0"/>
                          <a:ea typeface="Calibri"/>
                          <a:cs typeface="Arial" pitchFamily="34" charset="0"/>
                        </a:rPr>
                        <a:t>(55000VND)</a:t>
                      </a:r>
                      <a:endParaRPr lang="en-US" sz="1400">
                        <a:latin typeface="Arial" pitchFamily="34" charset="0"/>
                        <a:ea typeface="Calibri"/>
                        <a:cs typeface="Arial" pitchFamily="34" charset="0"/>
                      </a:endParaRPr>
                    </a:p>
                  </a:txBody>
                  <a:tcPr marL="68580" marR="68580" marT="0" marB="0"/>
                </a:tc>
                <a:tc>
                  <a:txBody>
                    <a:bodyPr/>
                    <a:lstStyle/>
                    <a:p>
                      <a:pPr marL="0" algn="just">
                        <a:lnSpc>
                          <a:spcPct val="115000"/>
                        </a:lnSpc>
                        <a:spcBef>
                          <a:spcPts val="0"/>
                        </a:spcBef>
                        <a:spcAft>
                          <a:spcPts val="0"/>
                        </a:spcAft>
                      </a:pPr>
                      <a:r>
                        <a:rPr lang="en-GB" sz="1400">
                          <a:latin typeface="Arial" pitchFamily="34" charset="0"/>
                          <a:ea typeface="Calibri"/>
                          <a:cs typeface="Arial" pitchFamily="34" charset="0"/>
                        </a:rPr>
                        <a:t>80000VND</a:t>
                      </a:r>
                      <a:endParaRPr lang="en-US" sz="1400">
                        <a:latin typeface="Arial" pitchFamily="34" charset="0"/>
                        <a:ea typeface="Calibri"/>
                        <a:cs typeface="Arial" pitchFamily="34" charset="0"/>
                      </a:endParaRPr>
                    </a:p>
                  </a:txBody>
                  <a:tcPr marL="68580" marR="68580" marT="0" marB="0"/>
                </a:tc>
                <a:tc>
                  <a:txBody>
                    <a:bodyPr/>
                    <a:lstStyle/>
                    <a:p>
                      <a:pPr marL="0" algn="just">
                        <a:lnSpc>
                          <a:spcPct val="115000"/>
                        </a:lnSpc>
                        <a:spcBef>
                          <a:spcPts val="0"/>
                        </a:spcBef>
                        <a:spcAft>
                          <a:spcPts val="0"/>
                        </a:spcAft>
                      </a:pPr>
                      <a:endParaRPr lang="en-GB" sz="1400" dirty="0">
                        <a:latin typeface="Arial" pitchFamily="34" charset="0"/>
                        <a:ea typeface="Calibri"/>
                        <a:cs typeface="Arial" pitchFamily="34" charset="0"/>
                      </a:endParaRPr>
                    </a:p>
                  </a:txBody>
                  <a:tcPr marL="68580" marR="68580" marT="0" marB="0"/>
                </a:tc>
                <a:tc>
                  <a:txBody>
                    <a:bodyPr/>
                    <a:lstStyle/>
                    <a:p>
                      <a:pPr marL="0" algn="just">
                        <a:lnSpc>
                          <a:spcPct val="115000"/>
                        </a:lnSpc>
                        <a:spcBef>
                          <a:spcPts val="0"/>
                        </a:spcBef>
                        <a:spcAft>
                          <a:spcPts val="0"/>
                        </a:spcAft>
                      </a:pPr>
                      <a:endParaRPr lang="en-GB" sz="1400" dirty="0">
                        <a:latin typeface="Arial" pitchFamily="34" charset="0"/>
                        <a:ea typeface="Calibri"/>
                        <a:cs typeface="Arial" pitchFamily="34" charset="0"/>
                      </a:endParaRPr>
                    </a:p>
                  </a:txBody>
                  <a:tcPr marL="68580" marR="68580" marT="0" marB="0"/>
                </a:tc>
              </a:tr>
              <a:tr h="1129145">
                <a:tc>
                  <a:txBody>
                    <a:bodyPr/>
                    <a:lstStyle/>
                    <a:p>
                      <a:pPr marL="0" algn="just">
                        <a:lnSpc>
                          <a:spcPct val="115000"/>
                        </a:lnSpc>
                        <a:spcBef>
                          <a:spcPts val="0"/>
                        </a:spcBef>
                        <a:spcAft>
                          <a:spcPts val="0"/>
                        </a:spcAft>
                      </a:pPr>
                      <a:r>
                        <a:rPr lang="en-GB" sz="1400" dirty="0">
                          <a:latin typeface="Arial" pitchFamily="34" charset="0"/>
                          <a:ea typeface="Calibri"/>
                          <a:cs typeface="Arial" pitchFamily="34" charset="0"/>
                        </a:rPr>
                        <a:t>Rural plains and midland</a:t>
                      </a:r>
                      <a:endParaRPr lang="en-US" sz="1400" dirty="0">
                        <a:latin typeface="Arial" pitchFamily="34" charset="0"/>
                        <a:ea typeface="Calibri"/>
                        <a:cs typeface="Arial" pitchFamily="34" charset="0"/>
                      </a:endParaRPr>
                    </a:p>
                  </a:txBody>
                  <a:tcPr marL="68580" marR="68580" marT="0" marB="0"/>
                </a:tc>
                <a:tc>
                  <a:txBody>
                    <a:bodyPr/>
                    <a:lstStyle/>
                    <a:p>
                      <a:pPr marL="0" algn="just">
                        <a:lnSpc>
                          <a:spcPct val="115000"/>
                        </a:lnSpc>
                        <a:spcBef>
                          <a:spcPts val="0"/>
                        </a:spcBef>
                        <a:spcAft>
                          <a:spcPts val="0"/>
                        </a:spcAft>
                      </a:pPr>
                      <a:endParaRPr lang="en-GB" sz="1400">
                        <a:latin typeface="Arial" pitchFamily="34" charset="0"/>
                        <a:ea typeface="Calibri"/>
                        <a:cs typeface="Arial" pitchFamily="34" charset="0"/>
                      </a:endParaRPr>
                    </a:p>
                  </a:txBody>
                  <a:tcPr marL="68580" marR="68580" marT="0" marB="0"/>
                </a:tc>
                <a:tc>
                  <a:txBody>
                    <a:bodyPr/>
                    <a:lstStyle/>
                    <a:p>
                      <a:pPr marL="0" algn="just">
                        <a:lnSpc>
                          <a:spcPct val="115000"/>
                        </a:lnSpc>
                        <a:spcBef>
                          <a:spcPts val="0"/>
                        </a:spcBef>
                        <a:spcAft>
                          <a:spcPts val="0"/>
                        </a:spcAft>
                      </a:pPr>
                      <a:r>
                        <a:rPr lang="en-GB" sz="1400">
                          <a:latin typeface="Arial" pitchFamily="34" charset="0"/>
                          <a:ea typeface="Calibri"/>
                          <a:cs typeface="Arial" pitchFamily="34" charset="0"/>
                        </a:rPr>
                        <a:t>20 kg of rice</a:t>
                      </a:r>
                      <a:endParaRPr lang="en-US" sz="1400">
                        <a:latin typeface="Arial" pitchFamily="34" charset="0"/>
                        <a:ea typeface="Calibri"/>
                        <a:cs typeface="Arial" pitchFamily="34" charset="0"/>
                      </a:endParaRPr>
                    </a:p>
                  </a:txBody>
                  <a:tcPr marL="68580" marR="68580" marT="0" marB="0"/>
                </a:tc>
                <a:tc>
                  <a:txBody>
                    <a:bodyPr/>
                    <a:lstStyle/>
                    <a:p>
                      <a:pPr marL="0" algn="just">
                        <a:lnSpc>
                          <a:spcPct val="115000"/>
                        </a:lnSpc>
                        <a:spcBef>
                          <a:spcPts val="0"/>
                        </a:spcBef>
                        <a:spcAft>
                          <a:spcPts val="0"/>
                        </a:spcAft>
                      </a:pPr>
                      <a:r>
                        <a:rPr lang="en-GB" sz="1400">
                          <a:latin typeface="Arial" pitchFamily="34" charset="0"/>
                          <a:ea typeface="Calibri"/>
                          <a:cs typeface="Arial" pitchFamily="34" charset="0"/>
                        </a:rPr>
                        <a:t>20 kg of rice</a:t>
                      </a:r>
                      <a:endParaRPr lang="en-US" sz="1400">
                        <a:latin typeface="Arial" pitchFamily="34" charset="0"/>
                        <a:ea typeface="Calibri"/>
                        <a:cs typeface="Arial" pitchFamily="34" charset="0"/>
                      </a:endParaRPr>
                    </a:p>
                    <a:p>
                      <a:pPr marL="0" algn="just">
                        <a:lnSpc>
                          <a:spcPct val="115000"/>
                        </a:lnSpc>
                        <a:spcBef>
                          <a:spcPts val="0"/>
                        </a:spcBef>
                        <a:spcAft>
                          <a:spcPts val="0"/>
                        </a:spcAft>
                      </a:pPr>
                      <a:r>
                        <a:rPr lang="en-GB" sz="1400">
                          <a:latin typeface="Arial" pitchFamily="34" charset="0"/>
                          <a:ea typeface="Calibri"/>
                          <a:cs typeface="Arial" pitchFamily="34" charset="0"/>
                        </a:rPr>
                        <a:t>(75000VND)</a:t>
                      </a:r>
                      <a:endParaRPr lang="en-US" sz="1400">
                        <a:latin typeface="Arial" pitchFamily="34" charset="0"/>
                        <a:ea typeface="Calibri"/>
                        <a:cs typeface="Arial" pitchFamily="34" charset="0"/>
                      </a:endParaRPr>
                    </a:p>
                  </a:txBody>
                  <a:tcPr marL="68580" marR="68580" marT="0" marB="0"/>
                </a:tc>
                <a:tc>
                  <a:txBody>
                    <a:bodyPr/>
                    <a:lstStyle/>
                    <a:p>
                      <a:pPr marL="0" algn="just">
                        <a:lnSpc>
                          <a:spcPct val="115000"/>
                        </a:lnSpc>
                        <a:spcBef>
                          <a:spcPts val="0"/>
                        </a:spcBef>
                        <a:spcAft>
                          <a:spcPts val="0"/>
                        </a:spcAft>
                      </a:pPr>
                      <a:r>
                        <a:rPr lang="en-GB" sz="1400" dirty="0">
                          <a:latin typeface="Arial" pitchFamily="34" charset="0"/>
                          <a:ea typeface="Calibri"/>
                          <a:cs typeface="Arial" pitchFamily="34" charset="0"/>
                        </a:rPr>
                        <a:t>100000VND</a:t>
                      </a:r>
                      <a:endParaRPr lang="en-US" sz="1400" dirty="0">
                        <a:latin typeface="Arial" pitchFamily="34" charset="0"/>
                        <a:ea typeface="Calibri"/>
                        <a:cs typeface="Arial" pitchFamily="34" charset="0"/>
                      </a:endParaRPr>
                    </a:p>
                  </a:txBody>
                  <a:tcPr marL="68580" marR="68580" marT="0" marB="0"/>
                </a:tc>
                <a:tc>
                  <a:txBody>
                    <a:bodyPr/>
                    <a:lstStyle/>
                    <a:p>
                      <a:pPr marL="0" algn="just">
                        <a:lnSpc>
                          <a:spcPct val="115000"/>
                        </a:lnSpc>
                        <a:spcBef>
                          <a:spcPts val="0"/>
                        </a:spcBef>
                        <a:spcAft>
                          <a:spcPts val="0"/>
                        </a:spcAft>
                      </a:pPr>
                      <a:endParaRPr lang="en-GB" sz="1400">
                        <a:latin typeface="Arial" pitchFamily="34" charset="0"/>
                        <a:ea typeface="Calibri"/>
                        <a:cs typeface="Arial" pitchFamily="34" charset="0"/>
                      </a:endParaRPr>
                    </a:p>
                  </a:txBody>
                  <a:tcPr marL="68580" marR="68580" marT="0" marB="0"/>
                </a:tc>
                <a:tc>
                  <a:txBody>
                    <a:bodyPr/>
                    <a:lstStyle/>
                    <a:p>
                      <a:pPr marL="0" algn="just">
                        <a:lnSpc>
                          <a:spcPct val="115000"/>
                        </a:lnSpc>
                        <a:spcBef>
                          <a:spcPts val="0"/>
                        </a:spcBef>
                        <a:spcAft>
                          <a:spcPts val="0"/>
                        </a:spcAft>
                      </a:pPr>
                      <a:endParaRPr lang="en-GB" sz="1400" dirty="0">
                        <a:latin typeface="Arial" pitchFamily="34" charset="0"/>
                        <a:ea typeface="Calibri"/>
                        <a:cs typeface="Arial" pitchFamily="34" charset="0"/>
                      </a:endParaRPr>
                    </a:p>
                  </a:txBody>
                  <a:tcPr marL="68580" marR="68580" marT="0" marB="0"/>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Poverty Identification</a:t>
            </a:r>
            <a:endParaRPr lang="en-US" dirty="0"/>
          </a:p>
        </p:txBody>
      </p:sp>
      <p:graphicFrame>
        <p:nvGraphicFramePr>
          <p:cNvPr id="6" name="Content Placeholder 5"/>
          <p:cNvGraphicFramePr>
            <a:graphicFrameLocks noGrp="1"/>
          </p:cNvGraphicFramePr>
          <p:nvPr>
            <p:ph idx="1"/>
          </p:nvPr>
        </p:nvGraphicFramePr>
        <p:xfrm>
          <a:off x="457200" y="1295401"/>
          <a:ext cx="8229600" cy="4892610"/>
        </p:xfrm>
        <a:graphic>
          <a:graphicData uri="http://schemas.openxmlformats.org/drawingml/2006/table">
            <a:tbl>
              <a:tblPr firstRow="1" bandRow="1">
                <a:tableStyleId>{5C22544A-7EE6-4342-B048-85BDC9FD1C3A}</a:tableStyleId>
              </a:tblPr>
              <a:tblGrid>
                <a:gridCol w="1438183"/>
                <a:gridCol w="1853657"/>
                <a:gridCol w="1645920"/>
                <a:gridCol w="1645920"/>
                <a:gridCol w="1645920"/>
              </a:tblGrid>
              <a:tr h="631023">
                <a:tc>
                  <a:txBody>
                    <a:bodyPr/>
                    <a:lstStyle/>
                    <a:p>
                      <a:pPr marL="0" algn="just">
                        <a:lnSpc>
                          <a:spcPct val="115000"/>
                        </a:lnSpc>
                        <a:spcBef>
                          <a:spcPts val="0"/>
                        </a:spcBef>
                        <a:spcAft>
                          <a:spcPts val="0"/>
                        </a:spcAft>
                      </a:pPr>
                      <a:r>
                        <a:rPr lang="en-GB" sz="1400" dirty="0" smtClean="0">
                          <a:latin typeface="Arial" pitchFamily="34" charset="0"/>
                          <a:ea typeface="Calibri"/>
                          <a:cs typeface="Arial" pitchFamily="34" charset="0"/>
                        </a:rPr>
                        <a:t>Targeting Methods</a:t>
                      </a:r>
                      <a:endParaRPr lang="en-US" sz="1400" dirty="0">
                        <a:latin typeface="Arial" pitchFamily="34" charset="0"/>
                        <a:ea typeface="Calibri"/>
                        <a:cs typeface="Arial" pitchFamily="34" charset="0"/>
                      </a:endParaRPr>
                    </a:p>
                  </a:txBody>
                  <a:tcPr marL="68580" marR="68580" marT="0" marB="0"/>
                </a:tc>
                <a:tc>
                  <a:txBody>
                    <a:bodyPr/>
                    <a:lstStyle/>
                    <a:p>
                      <a:pPr marL="0" algn="just">
                        <a:lnSpc>
                          <a:spcPct val="115000"/>
                        </a:lnSpc>
                        <a:spcBef>
                          <a:spcPts val="0"/>
                        </a:spcBef>
                        <a:spcAft>
                          <a:spcPts val="0"/>
                        </a:spcAft>
                      </a:pPr>
                      <a:r>
                        <a:rPr lang="en-GB" sz="1400" dirty="0" smtClean="0">
                          <a:latin typeface="Arial" pitchFamily="34" charset="0"/>
                          <a:ea typeface="Calibri"/>
                          <a:cs typeface="Arial" pitchFamily="34" charset="0"/>
                        </a:rPr>
                        <a:t>Before 2000</a:t>
                      </a:r>
                      <a:endParaRPr lang="en-US" sz="1400" dirty="0">
                        <a:latin typeface="Arial" pitchFamily="34" charset="0"/>
                        <a:ea typeface="Calibri"/>
                        <a:cs typeface="Arial" pitchFamily="34" charset="0"/>
                      </a:endParaRPr>
                    </a:p>
                  </a:txBody>
                  <a:tcPr marL="68580" marR="68580" marT="0" marB="0"/>
                </a:tc>
                <a:tc>
                  <a:txBody>
                    <a:bodyPr/>
                    <a:lstStyle/>
                    <a:p>
                      <a:pPr marL="0" algn="just">
                        <a:lnSpc>
                          <a:spcPct val="115000"/>
                        </a:lnSpc>
                        <a:spcBef>
                          <a:spcPts val="0"/>
                        </a:spcBef>
                        <a:spcAft>
                          <a:spcPts val="0"/>
                        </a:spcAft>
                      </a:pPr>
                      <a:r>
                        <a:rPr lang="en-GB" sz="1400">
                          <a:latin typeface="Arial" pitchFamily="34" charset="0"/>
                          <a:ea typeface="Calibri"/>
                          <a:cs typeface="Arial" pitchFamily="34" charset="0"/>
                        </a:rPr>
                        <a:t>2001-2005</a:t>
                      </a:r>
                      <a:endParaRPr lang="en-US" sz="1400">
                        <a:latin typeface="Arial" pitchFamily="34" charset="0"/>
                        <a:ea typeface="Calibri"/>
                        <a:cs typeface="Arial" pitchFamily="34" charset="0"/>
                      </a:endParaRPr>
                    </a:p>
                  </a:txBody>
                  <a:tcPr marL="68580" marR="68580" marT="0" marB="0"/>
                </a:tc>
                <a:tc>
                  <a:txBody>
                    <a:bodyPr/>
                    <a:lstStyle/>
                    <a:p>
                      <a:pPr marL="0" algn="just">
                        <a:lnSpc>
                          <a:spcPct val="115000"/>
                        </a:lnSpc>
                        <a:spcBef>
                          <a:spcPts val="0"/>
                        </a:spcBef>
                        <a:spcAft>
                          <a:spcPts val="0"/>
                        </a:spcAft>
                      </a:pPr>
                      <a:r>
                        <a:rPr lang="en-GB" sz="1400">
                          <a:latin typeface="Arial" pitchFamily="34" charset="0"/>
                          <a:ea typeface="Calibri"/>
                          <a:cs typeface="Arial" pitchFamily="34" charset="0"/>
                        </a:rPr>
                        <a:t>2006-2010</a:t>
                      </a:r>
                      <a:endParaRPr lang="en-US" sz="1400">
                        <a:latin typeface="Arial" pitchFamily="34" charset="0"/>
                        <a:ea typeface="Calibri"/>
                        <a:cs typeface="Arial" pitchFamily="34" charset="0"/>
                      </a:endParaRPr>
                    </a:p>
                  </a:txBody>
                  <a:tcPr marL="68580" marR="68580" marT="0" marB="0"/>
                </a:tc>
                <a:tc>
                  <a:txBody>
                    <a:bodyPr/>
                    <a:lstStyle/>
                    <a:p>
                      <a:pPr marL="0" algn="just">
                        <a:lnSpc>
                          <a:spcPct val="115000"/>
                        </a:lnSpc>
                        <a:spcBef>
                          <a:spcPts val="0"/>
                        </a:spcBef>
                        <a:spcAft>
                          <a:spcPts val="0"/>
                        </a:spcAft>
                      </a:pPr>
                      <a:r>
                        <a:rPr lang="en-GB" sz="1400">
                          <a:latin typeface="Arial" pitchFamily="34" charset="0"/>
                          <a:ea typeface="Calibri"/>
                          <a:cs typeface="Arial" pitchFamily="34" charset="0"/>
                        </a:rPr>
                        <a:t>2011-1015</a:t>
                      </a:r>
                      <a:endParaRPr lang="en-US" sz="1400">
                        <a:latin typeface="Arial" pitchFamily="34" charset="0"/>
                        <a:ea typeface="Calibri"/>
                        <a:cs typeface="Arial" pitchFamily="34" charset="0"/>
                      </a:endParaRPr>
                    </a:p>
                  </a:txBody>
                  <a:tcPr marL="68580" marR="68580" marT="0" marB="0"/>
                </a:tc>
              </a:tr>
              <a:tr h="1437255">
                <a:tc>
                  <a:txBody>
                    <a:bodyPr/>
                    <a:lstStyle/>
                    <a:p>
                      <a:pPr marL="0" algn="l">
                        <a:lnSpc>
                          <a:spcPct val="115000"/>
                        </a:lnSpc>
                        <a:spcBef>
                          <a:spcPts val="0"/>
                        </a:spcBef>
                        <a:spcAft>
                          <a:spcPts val="0"/>
                        </a:spcAft>
                      </a:pPr>
                      <a:r>
                        <a:rPr lang="en-GB" sz="1400" dirty="0" smtClean="0">
                          <a:latin typeface="Arial" pitchFamily="34" charset="0"/>
                          <a:ea typeface="Calibri"/>
                          <a:cs typeface="Arial" pitchFamily="34" charset="0"/>
                        </a:rPr>
                        <a:t>Mean testing</a:t>
                      </a:r>
                      <a:endParaRPr lang="en-US" sz="1400" dirty="0">
                        <a:latin typeface="Arial" pitchFamily="34" charset="0"/>
                        <a:ea typeface="Calibri"/>
                        <a:cs typeface="Arial" pitchFamily="34" charset="0"/>
                      </a:endParaRPr>
                    </a:p>
                  </a:txBody>
                  <a:tcPr marL="68580" marR="68580" marT="0" marB="0"/>
                </a:tc>
                <a:tc>
                  <a:txBody>
                    <a:bodyPr/>
                    <a:lstStyle/>
                    <a:p>
                      <a:pPr marL="0" algn="l">
                        <a:lnSpc>
                          <a:spcPct val="115000"/>
                        </a:lnSpc>
                        <a:spcBef>
                          <a:spcPts val="0"/>
                        </a:spcBef>
                        <a:spcAft>
                          <a:spcPts val="0"/>
                        </a:spcAft>
                      </a:pPr>
                      <a:r>
                        <a:rPr lang="en-GB" sz="1400" dirty="0" smtClean="0"/>
                        <a:t>(1) The local officials at commune estimated the income per capita of households and decided which the poor are</a:t>
                      </a:r>
                      <a:endParaRPr lang="en-US" sz="1400" dirty="0">
                        <a:latin typeface="Arial" pitchFamily="34" charset="0"/>
                        <a:ea typeface="Calibri"/>
                        <a:cs typeface="Arial" pitchFamily="34" charset="0"/>
                      </a:endParaRPr>
                    </a:p>
                  </a:txBody>
                  <a:tcPr marL="68580" marR="68580" marT="0" marB="0"/>
                </a:tc>
                <a:tc>
                  <a:txBody>
                    <a:bodyPr/>
                    <a:lstStyle/>
                    <a:p>
                      <a:pPr marL="0" algn="l">
                        <a:lnSpc>
                          <a:spcPct val="115000"/>
                        </a:lnSpc>
                        <a:spcBef>
                          <a:spcPts val="0"/>
                        </a:spcBef>
                        <a:spcAft>
                          <a:spcPts val="0"/>
                        </a:spcAft>
                      </a:pPr>
                      <a:r>
                        <a:rPr lang="en-US" sz="1400" dirty="0" smtClean="0">
                          <a:latin typeface="Arial" pitchFamily="34" charset="0"/>
                          <a:ea typeface="Calibri"/>
                          <a:cs typeface="Arial" pitchFamily="34" charset="0"/>
                        </a:rPr>
                        <a:t>(1) </a:t>
                      </a:r>
                      <a:r>
                        <a:rPr lang="en-GB" sz="1400" dirty="0" smtClean="0"/>
                        <a:t>income estimation of the local officials</a:t>
                      </a:r>
                      <a:endParaRPr lang="en-US" sz="1400" dirty="0">
                        <a:latin typeface="Arial" pitchFamily="34" charset="0"/>
                        <a:ea typeface="Calibri"/>
                        <a:cs typeface="Arial" pitchFamily="34" charset="0"/>
                      </a:endParaRPr>
                    </a:p>
                  </a:txBody>
                  <a:tcPr marL="68580" marR="68580" marT="0" marB="0"/>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1400" dirty="0" smtClean="0">
                          <a:latin typeface="Arial" pitchFamily="34" charset="0"/>
                          <a:ea typeface="Calibri"/>
                          <a:cs typeface="Arial" pitchFamily="34" charset="0"/>
                        </a:rPr>
                        <a:t>(2) </a:t>
                      </a:r>
                      <a:r>
                        <a:rPr lang="en-GB" sz="1400" dirty="0" smtClean="0"/>
                        <a:t>income estimation of the local officials</a:t>
                      </a:r>
                      <a:endParaRPr lang="en-US" sz="1400" dirty="0" smtClean="0">
                        <a:latin typeface="Arial" pitchFamily="34" charset="0"/>
                        <a:ea typeface="Calibri"/>
                        <a:cs typeface="Arial" pitchFamily="34" charset="0"/>
                      </a:endParaRPr>
                    </a:p>
                    <a:p>
                      <a:pPr marL="0" algn="l">
                        <a:lnSpc>
                          <a:spcPct val="115000"/>
                        </a:lnSpc>
                        <a:spcBef>
                          <a:spcPts val="0"/>
                        </a:spcBef>
                        <a:spcAft>
                          <a:spcPts val="0"/>
                        </a:spcAft>
                      </a:pPr>
                      <a:endParaRPr lang="en-US" sz="1400" dirty="0">
                        <a:latin typeface="Arial" pitchFamily="34" charset="0"/>
                        <a:ea typeface="Calibri"/>
                        <a:cs typeface="Arial" pitchFamily="34" charset="0"/>
                      </a:endParaRPr>
                    </a:p>
                  </a:txBody>
                  <a:tcPr marL="68580" marR="68580" marT="0" marB="0"/>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1400" dirty="0" smtClean="0">
                          <a:latin typeface="Arial" pitchFamily="34" charset="0"/>
                          <a:ea typeface="Calibri"/>
                          <a:cs typeface="Arial" pitchFamily="34" charset="0"/>
                        </a:rPr>
                        <a:t>(2) </a:t>
                      </a:r>
                      <a:r>
                        <a:rPr lang="en-GB" sz="1400" dirty="0" smtClean="0"/>
                        <a:t>income estimation of the local officials</a:t>
                      </a:r>
                      <a:endParaRPr lang="en-US" sz="1400" dirty="0" smtClean="0">
                        <a:latin typeface="Arial" pitchFamily="34" charset="0"/>
                        <a:ea typeface="Calibri"/>
                        <a:cs typeface="Arial" pitchFamily="34" charset="0"/>
                      </a:endParaRPr>
                    </a:p>
                  </a:txBody>
                  <a:tcPr marL="68580" marR="68580" marT="0" marB="0"/>
                </a:tc>
              </a:tr>
              <a:tr h="1951203">
                <a:tc>
                  <a:txBody>
                    <a:bodyPr/>
                    <a:lstStyle/>
                    <a:p>
                      <a:pPr marL="0" algn="l">
                        <a:lnSpc>
                          <a:spcPct val="115000"/>
                        </a:lnSpc>
                        <a:spcBef>
                          <a:spcPts val="0"/>
                        </a:spcBef>
                        <a:spcAft>
                          <a:spcPts val="0"/>
                        </a:spcAft>
                      </a:pPr>
                      <a:r>
                        <a:rPr lang="en-GB" sz="1400" dirty="0" smtClean="0">
                          <a:latin typeface="Arial" pitchFamily="34" charset="0"/>
                          <a:ea typeface="Calibri"/>
                          <a:cs typeface="Arial" pitchFamily="34" charset="0"/>
                        </a:rPr>
                        <a:t>Proxy mean testing</a:t>
                      </a:r>
                      <a:endParaRPr lang="en-US" sz="1400" dirty="0">
                        <a:latin typeface="Arial" pitchFamily="34" charset="0"/>
                        <a:ea typeface="Calibri"/>
                        <a:cs typeface="Arial" pitchFamily="34" charset="0"/>
                      </a:endParaRPr>
                    </a:p>
                  </a:txBody>
                  <a:tcPr marL="68580" marR="68580" marT="0" marB="0"/>
                </a:tc>
                <a:tc>
                  <a:txBody>
                    <a:bodyPr/>
                    <a:lstStyle/>
                    <a:p>
                      <a:pPr marL="0" algn="just">
                        <a:lnSpc>
                          <a:spcPct val="115000"/>
                        </a:lnSpc>
                        <a:spcBef>
                          <a:spcPts val="0"/>
                        </a:spcBef>
                        <a:spcAft>
                          <a:spcPts val="0"/>
                        </a:spcAft>
                      </a:pPr>
                      <a:endParaRPr lang="en-GB" sz="1400" dirty="0">
                        <a:latin typeface="Arial" pitchFamily="34" charset="0"/>
                        <a:ea typeface="Calibri"/>
                        <a:cs typeface="Arial" pitchFamily="34" charset="0"/>
                      </a:endParaRPr>
                    </a:p>
                  </a:txBody>
                  <a:tcPr marL="68580" marR="68580" marT="0" marB="0"/>
                </a:tc>
                <a:tc>
                  <a:txBody>
                    <a:bodyPr/>
                    <a:lstStyle/>
                    <a:p>
                      <a:pPr marL="0" algn="just">
                        <a:lnSpc>
                          <a:spcPct val="115000"/>
                        </a:lnSpc>
                        <a:spcBef>
                          <a:spcPts val="0"/>
                        </a:spcBef>
                        <a:spcAft>
                          <a:spcPts val="0"/>
                        </a:spcAft>
                      </a:pPr>
                      <a:endParaRPr lang="en-GB" sz="1400" dirty="0">
                        <a:latin typeface="Arial" pitchFamily="34" charset="0"/>
                        <a:ea typeface="Calibri"/>
                        <a:cs typeface="Arial" pitchFamily="34" charset="0"/>
                      </a:endParaRPr>
                    </a:p>
                  </a:txBody>
                  <a:tcPr marL="68580" marR="68580" marT="0" marB="0"/>
                </a:tc>
                <a:tc>
                  <a:txBody>
                    <a:bodyPr/>
                    <a:lstStyle/>
                    <a:p>
                      <a:pPr marL="0" algn="l">
                        <a:lnSpc>
                          <a:spcPct val="115000"/>
                        </a:lnSpc>
                        <a:spcBef>
                          <a:spcPts val="0"/>
                        </a:spcBef>
                        <a:spcAft>
                          <a:spcPts val="0"/>
                        </a:spcAft>
                      </a:pPr>
                      <a:r>
                        <a:rPr lang="en-US" sz="1400" dirty="0" smtClean="0">
                          <a:latin typeface="Arial" pitchFamily="34" charset="0"/>
                          <a:ea typeface="Calibri"/>
                          <a:cs typeface="Arial" pitchFamily="34" charset="0"/>
                        </a:rPr>
                        <a:t>(1) </a:t>
                      </a:r>
                      <a:r>
                        <a:rPr lang="en-GB" sz="1400" dirty="0" smtClean="0"/>
                        <a:t>all the household was tested by proxy characteristic as depend ratio, type of house, some type of value assets</a:t>
                      </a:r>
                      <a:endParaRPr lang="en-US" sz="1400" dirty="0">
                        <a:latin typeface="Arial" pitchFamily="34" charset="0"/>
                        <a:ea typeface="Calibri"/>
                        <a:cs typeface="Arial" pitchFamily="34" charset="0"/>
                      </a:endParaRPr>
                    </a:p>
                  </a:txBody>
                  <a:tcPr marL="68580" marR="68580" marT="0" marB="0"/>
                </a:tc>
                <a:tc>
                  <a:txBody>
                    <a:bodyPr/>
                    <a:lstStyle/>
                    <a:p>
                      <a:pPr marL="0" algn="l">
                        <a:lnSpc>
                          <a:spcPct val="115000"/>
                        </a:lnSpc>
                        <a:spcBef>
                          <a:spcPts val="0"/>
                        </a:spcBef>
                        <a:spcAft>
                          <a:spcPts val="0"/>
                        </a:spcAft>
                      </a:pPr>
                      <a:r>
                        <a:rPr lang="en-US" sz="1400" dirty="0" smtClean="0">
                          <a:latin typeface="Arial" pitchFamily="34" charset="0"/>
                          <a:ea typeface="Calibri"/>
                          <a:cs typeface="Arial" pitchFamily="34" charset="0"/>
                        </a:rPr>
                        <a:t>(1) </a:t>
                      </a:r>
                      <a:r>
                        <a:rPr lang="en-GB" sz="1400" dirty="0" smtClean="0"/>
                        <a:t>all the household was tested by proxy characteristic as depend ratio, type of house, some type of value assets</a:t>
                      </a:r>
                      <a:endParaRPr lang="en-US" sz="1400" dirty="0">
                        <a:latin typeface="Arial" pitchFamily="34" charset="0"/>
                        <a:ea typeface="Calibri"/>
                        <a:cs typeface="Arial" pitchFamily="34" charset="0"/>
                      </a:endParaRPr>
                    </a:p>
                  </a:txBody>
                  <a:tcPr marL="68580" marR="68580" marT="0" marB="0"/>
                </a:tc>
              </a:tr>
              <a:tr h="838200">
                <a:tc>
                  <a:txBody>
                    <a:bodyPr/>
                    <a:lstStyle/>
                    <a:p>
                      <a:pPr marL="0" algn="l">
                        <a:lnSpc>
                          <a:spcPct val="115000"/>
                        </a:lnSpc>
                        <a:spcBef>
                          <a:spcPts val="0"/>
                        </a:spcBef>
                        <a:spcAft>
                          <a:spcPts val="0"/>
                        </a:spcAft>
                      </a:pPr>
                      <a:r>
                        <a:rPr lang="en-GB" sz="1400" dirty="0" smtClean="0">
                          <a:latin typeface="Arial" pitchFamily="34" charset="0"/>
                          <a:ea typeface="Calibri"/>
                          <a:cs typeface="Arial" pitchFamily="34" charset="0"/>
                        </a:rPr>
                        <a:t>Community-based targeting</a:t>
                      </a:r>
                      <a:endParaRPr lang="en-US" sz="1400" dirty="0">
                        <a:latin typeface="Arial" pitchFamily="34" charset="0"/>
                        <a:ea typeface="Calibri"/>
                        <a:cs typeface="Arial" pitchFamily="34" charset="0"/>
                      </a:endParaRPr>
                    </a:p>
                  </a:txBody>
                  <a:tcPr marL="68580" marR="68580" marT="0" marB="0"/>
                </a:tc>
                <a:tc>
                  <a:txBody>
                    <a:bodyPr/>
                    <a:lstStyle/>
                    <a:p>
                      <a:pPr marL="0" algn="just">
                        <a:lnSpc>
                          <a:spcPct val="115000"/>
                        </a:lnSpc>
                        <a:spcBef>
                          <a:spcPts val="0"/>
                        </a:spcBef>
                        <a:spcAft>
                          <a:spcPts val="0"/>
                        </a:spcAft>
                      </a:pPr>
                      <a:endParaRPr lang="en-US" sz="1400" dirty="0">
                        <a:latin typeface="Arial" pitchFamily="34" charset="0"/>
                        <a:ea typeface="Calibri"/>
                        <a:cs typeface="Arial" pitchFamily="34" charset="0"/>
                      </a:endParaRPr>
                    </a:p>
                  </a:txBody>
                  <a:tcPr marL="68580" marR="68580" marT="0" marB="0"/>
                </a:tc>
                <a:tc>
                  <a:txBody>
                    <a:bodyPr/>
                    <a:lstStyle/>
                    <a:p>
                      <a:pPr marL="0" algn="just">
                        <a:lnSpc>
                          <a:spcPct val="115000"/>
                        </a:lnSpc>
                        <a:spcBef>
                          <a:spcPts val="0"/>
                        </a:spcBef>
                        <a:spcAft>
                          <a:spcPts val="0"/>
                        </a:spcAft>
                      </a:pPr>
                      <a:r>
                        <a:rPr lang="en-US" sz="1400" dirty="0" smtClean="0">
                          <a:latin typeface="Arial" pitchFamily="34" charset="0"/>
                          <a:ea typeface="Calibri"/>
                          <a:cs typeface="Arial" pitchFamily="34" charset="0"/>
                        </a:rPr>
                        <a:t>(2) </a:t>
                      </a:r>
                      <a:r>
                        <a:rPr lang="en-GB" sz="1400" dirty="0" smtClean="0"/>
                        <a:t>village meeting</a:t>
                      </a:r>
                      <a:endParaRPr lang="en-US" sz="1400" dirty="0">
                        <a:latin typeface="Arial" pitchFamily="34" charset="0"/>
                        <a:ea typeface="Calibri"/>
                        <a:cs typeface="Arial" pitchFamily="34" charset="0"/>
                      </a:endParaRPr>
                    </a:p>
                  </a:txBody>
                  <a:tcPr marL="68580" marR="68580" marT="0" marB="0"/>
                </a:tc>
                <a:tc>
                  <a:txBody>
                    <a:bodyPr/>
                    <a:lstStyle/>
                    <a:p>
                      <a:pPr marL="0" marR="0" indent="0" algn="just" defTabSz="914400" rtl="0" eaLnBrk="1" fontAlgn="auto" latinLnBrk="0" hangingPunct="1">
                        <a:lnSpc>
                          <a:spcPct val="115000"/>
                        </a:lnSpc>
                        <a:spcBef>
                          <a:spcPts val="0"/>
                        </a:spcBef>
                        <a:spcAft>
                          <a:spcPts val="0"/>
                        </a:spcAft>
                        <a:buClrTx/>
                        <a:buSzTx/>
                        <a:buFontTx/>
                        <a:buNone/>
                        <a:tabLst/>
                        <a:defRPr/>
                      </a:pPr>
                      <a:r>
                        <a:rPr lang="en-US" sz="1400" dirty="0" smtClean="0">
                          <a:latin typeface="Arial" pitchFamily="34" charset="0"/>
                          <a:ea typeface="Calibri"/>
                          <a:cs typeface="Arial" pitchFamily="34" charset="0"/>
                        </a:rPr>
                        <a:t>(3) </a:t>
                      </a:r>
                      <a:r>
                        <a:rPr lang="en-GB" sz="1400" dirty="0" smtClean="0"/>
                        <a:t>village meeting</a:t>
                      </a:r>
                      <a:endParaRPr lang="en-US" sz="1400" dirty="0" smtClean="0">
                        <a:latin typeface="Arial" pitchFamily="34" charset="0"/>
                        <a:ea typeface="Calibri"/>
                        <a:cs typeface="Arial" pitchFamily="34" charset="0"/>
                      </a:endParaRPr>
                    </a:p>
                    <a:p>
                      <a:pPr marL="0" algn="just">
                        <a:lnSpc>
                          <a:spcPct val="115000"/>
                        </a:lnSpc>
                        <a:spcBef>
                          <a:spcPts val="0"/>
                        </a:spcBef>
                        <a:spcAft>
                          <a:spcPts val="0"/>
                        </a:spcAft>
                      </a:pPr>
                      <a:endParaRPr lang="en-GB" sz="1400" dirty="0">
                        <a:latin typeface="Arial" pitchFamily="34" charset="0"/>
                        <a:ea typeface="Calibri"/>
                        <a:cs typeface="Arial" pitchFamily="34" charset="0"/>
                      </a:endParaRPr>
                    </a:p>
                  </a:txBody>
                  <a:tcPr marL="68580" marR="68580" marT="0" marB="0"/>
                </a:tc>
                <a:tc>
                  <a:txBody>
                    <a:bodyPr/>
                    <a:lstStyle/>
                    <a:p>
                      <a:pPr marL="0" marR="0" indent="0" algn="just" defTabSz="914400" rtl="0" eaLnBrk="1" fontAlgn="auto" latinLnBrk="0" hangingPunct="1">
                        <a:lnSpc>
                          <a:spcPct val="115000"/>
                        </a:lnSpc>
                        <a:spcBef>
                          <a:spcPts val="0"/>
                        </a:spcBef>
                        <a:spcAft>
                          <a:spcPts val="0"/>
                        </a:spcAft>
                        <a:buClrTx/>
                        <a:buSzTx/>
                        <a:buFontTx/>
                        <a:buNone/>
                        <a:tabLst/>
                        <a:defRPr/>
                      </a:pPr>
                      <a:r>
                        <a:rPr lang="en-US" sz="1400" dirty="0" smtClean="0">
                          <a:latin typeface="Arial" pitchFamily="34" charset="0"/>
                          <a:ea typeface="Calibri"/>
                          <a:cs typeface="Arial" pitchFamily="34" charset="0"/>
                        </a:rPr>
                        <a:t>(3) </a:t>
                      </a:r>
                      <a:r>
                        <a:rPr lang="en-GB" sz="1400" dirty="0" smtClean="0"/>
                        <a:t>village meeting</a:t>
                      </a:r>
                      <a:endParaRPr lang="en-US" sz="1400" dirty="0" smtClean="0">
                        <a:latin typeface="Arial" pitchFamily="34" charset="0"/>
                        <a:ea typeface="Calibri"/>
                        <a:cs typeface="Arial" pitchFamily="34" charset="0"/>
                      </a:endParaRPr>
                    </a:p>
                  </a:txBody>
                  <a:tcPr marL="68580" marR="68580" marT="0" marB="0"/>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Poverty Trends</a:t>
            </a:r>
            <a:endParaRPr lang="en-US" dirty="0"/>
          </a:p>
        </p:txBody>
      </p:sp>
      <p:pic>
        <p:nvPicPr>
          <p:cNvPr id="17410" name="Chart 1"/>
          <p:cNvPicPr>
            <a:picLocks noChangeArrowheads="1"/>
          </p:cNvPicPr>
          <p:nvPr/>
        </p:nvPicPr>
        <p:blipFill>
          <a:blip r:embed="rId2"/>
          <a:srcRect/>
          <a:stretch>
            <a:fillRect/>
          </a:stretch>
        </p:blipFill>
        <p:spPr bwMode="auto">
          <a:xfrm>
            <a:off x="1219200" y="1371600"/>
            <a:ext cx="6705600" cy="4343400"/>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Poverty Trends</a:t>
            </a:r>
            <a:endParaRPr lang="en-US" dirty="0"/>
          </a:p>
        </p:txBody>
      </p:sp>
      <p:sp>
        <p:nvSpPr>
          <p:cNvPr id="1843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8433" name="Object 1"/>
          <p:cNvGraphicFramePr>
            <a:graphicFrameLocks noChangeAspect="1"/>
          </p:cNvGraphicFramePr>
          <p:nvPr/>
        </p:nvGraphicFramePr>
        <p:xfrm>
          <a:off x="609600" y="1447800"/>
          <a:ext cx="7696200" cy="4267200"/>
        </p:xfrm>
        <a:graphic>
          <a:graphicData uri="http://schemas.openxmlformats.org/presentationml/2006/ole">
            <p:oleObj spid="_x0000_s18433" name="Worksheet" r:id="rId3" imgW="7048426" imgH="2600270" progId="Excel.Sheet.8">
              <p:embed/>
            </p:oleObj>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dirty="0" smtClean="0"/>
              <a:t>Poverty Trends</a:t>
            </a:r>
            <a:endParaRPr lang="en-US" dirty="0"/>
          </a:p>
        </p:txBody>
      </p:sp>
      <p:pic>
        <p:nvPicPr>
          <p:cNvPr id="22530" name="Picture 1" descr="D:\MinhThu\2012\FFU\paper01\VNPovMapping\provincial p0 2012_new.wmf"/>
          <p:cNvPicPr>
            <a:picLocks noChangeAspect="1" noChangeArrowheads="1"/>
          </p:cNvPicPr>
          <p:nvPr/>
        </p:nvPicPr>
        <p:blipFill>
          <a:blip r:embed="rId2"/>
          <a:srcRect/>
          <a:stretch>
            <a:fillRect/>
          </a:stretch>
        </p:blipFill>
        <p:spPr bwMode="auto">
          <a:xfrm>
            <a:off x="0" y="304799"/>
            <a:ext cx="5734050" cy="5943601"/>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Poverty Policies</a:t>
            </a:r>
            <a:endParaRPr lang="en-US" dirty="0"/>
          </a:p>
        </p:txBody>
      </p:sp>
      <p:sp>
        <p:nvSpPr>
          <p:cNvPr id="3" name="Content Placeholder 2"/>
          <p:cNvSpPr>
            <a:spLocks noGrp="1"/>
          </p:cNvSpPr>
          <p:nvPr>
            <p:ph idx="1"/>
          </p:nvPr>
        </p:nvSpPr>
        <p:spPr>
          <a:xfrm>
            <a:off x="457200" y="1447800"/>
            <a:ext cx="8229600" cy="4678363"/>
          </a:xfrm>
        </p:spPr>
        <p:txBody>
          <a:bodyPr>
            <a:normAutofit fontScale="77500" lnSpcReduction="20000"/>
          </a:bodyPr>
          <a:lstStyle/>
          <a:p>
            <a:r>
              <a:rPr lang="en-GB" dirty="0" smtClean="0"/>
              <a:t>three </a:t>
            </a:r>
            <a:r>
              <a:rPr lang="en-GB" dirty="0"/>
              <a:t>large projects and national targeted programmes: </a:t>
            </a:r>
            <a:endParaRPr lang="en-GB" dirty="0" smtClean="0"/>
          </a:p>
          <a:p>
            <a:pPr>
              <a:buFont typeface="Wingdings" pitchFamily="2" charset="2"/>
              <a:buChar char="Ø"/>
            </a:pPr>
            <a:r>
              <a:rPr lang="en-GB" dirty="0" err="1" smtClean="0"/>
              <a:t>i</a:t>
            </a:r>
            <a:r>
              <a:rPr lang="en-GB" dirty="0"/>
              <a:t>) the Socio-economic Programme for Extremely Difficult Communes in Ethnic Minority and Mountainous Areas 2006 to 2010 (P135-II) </a:t>
            </a:r>
            <a:endParaRPr lang="en-GB" dirty="0" smtClean="0"/>
          </a:p>
          <a:p>
            <a:pPr>
              <a:buFont typeface="Wingdings" pitchFamily="2" charset="2"/>
              <a:buChar char="Ø"/>
            </a:pPr>
            <a:r>
              <a:rPr lang="en-GB" dirty="0" smtClean="0"/>
              <a:t>ii</a:t>
            </a:r>
            <a:r>
              <a:rPr lang="en-GB" dirty="0"/>
              <a:t>) the National Target Programme for Poverty Reduction 2006 to 2010 (NTP-PR) and </a:t>
            </a:r>
            <a:endParaRPr lang="en-GB" dirty="0" smtClean="0"/>
          </a:p>
          <a:p>
            <a:pPr>
              <a:buFont typeface="Wingdings" pitchFamily="2" charset="2"/>
              <a:buChar char="Ø"/>
            </a:pPr>
            <a:r>
              <a:rPr lang="en-GB" dirty="0" smtClean="0"/>
              <a:t>iii</a:t>
            </a:r>
            <a:r>
              <a:rPr lang="en-GB" dirty="0"/>
              <a:t>) the </a:t>
            </a:r>
            <a:r>
              <a:rPr lang="en-GB" dirty="0" smtClean="0"/>
              <a:t>Resolution </a:t>
            </a:r>
            <a:r>
              <a:rPr lang="en-GB" dirty="0"/>
              <a:t>30a on Rapid and Sustainable Poverty Reduction Programme for the 62 Poorest Districts (Resolution 30a) led by the Ministry of Labour, Invalids and Social Affairs (</a:t>
            </a:r>
            <a:r>
              <a:rPr lang="en-GB" dirty="0" err="1"/>
              <a:t>MoLISA</a:t>
            </a:r>
            <a:r>
              <a:rPr lang="en-GB" dirty="0" smtClean="0"/>
              <a:t>).</a:t>
            </a:r>
          </a:p>
          <a:p>
            <a:r>
              <a:rPr lang="en-GB" dirty="0" smtClean="0"/>
              <a:t>It founds 41 poverty reduction oriented projects and policies</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83</TotalTime>
  <Words>816</Words>
  <Application>Microsoft Office PowerPoint</Application>
  <PresentationFormat>On-screen Show (4:3)</PresentationFormat>
  <Paragraphs>128</Paragraphs>
  <Slides>16</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16</vt:i4>
      </vt:variant>
    </vt:vector>
  </HeadingPairs>
  <TitlesOfParts>
    <vt:vector size="18" baseType="lpstr">
      <vt:lpstr>Office Theme</vt:lpstr>
      <vt:lpstr>Microsoft Office Excel 97-2003 Worksheet</vt:lpstr>
      <vt:lpstr>Poverty Identification and Definition  in Mozambique and Vietnam</vt:lpstr>
      <vt:lpstr>Contents</vt:lpstr>
      <vt:lpstr>Poverty Definition</vt:lpstr>
      <vt:lpstr>Poverty Line</vt:lpstr>
      <vt:lpstr>Poverty Identification</vt:lpstr>
      <vt:lpstr>Poverty Trends</vt:lpstr>
      <vt:lpstr>Poverty Trends</vt:lpstr>
      <vt:lpstr>Poverty Trends</vt:lpstr>
      <vt:lpstr>Poverty Policies</vt:lpstr>
      <vt:lpstr>Poverty Policies</vt:lpstr>
      <vt:lpstr>Poverty Policies</vt:lpstr>
      <vt:lpstr>Poverty Policies</vt:lpstr>
      <vt:lpstr>Poverty Policies</vt:lpstr>
      <vt:lpstr>New context of poverty</vt:lpstr>
      <vt:lpstr>New context of poverty</vt:lpstr>
      <vt:lpstr>Slide 16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Poverty Identification and Definition  in Mozambique and Vietnam</dc:title>
  <dc:creator>pham</dc:creator>
  <cp:lastModifiedBy>pham</cp:lastModifiedBy>
  <cp:revision>11</cp:revision>
  <dcterms:created xsi:type="dcterms:W3CDTF">2012-06-13T01:50:42Z</dcterms:created>
  <dcterms:modified xsi:type="dcterms:W3CDTF">2012-06-13T03:14:29Z</dcterms:modified>
</cp:coreProperties>
</file>